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handoutMasterIdLst>
    <p:handoutMasterId r:id="rId65"/>
  </p:handoutMasterIdLst>
  <p:sldIdLst>
    <p:sldId id="257" r:id="rId2"/>
    <p:sldId id="256" r:id="rId3"/>
    <p:sldId id="301" r:id="rId4"/>
    <p:sldId id="304" r:id="rId5"/>
    <p:sldId id="293" r:id="rId6"/>
    <p:sldId id="292" r:id="rId7"/>
    <p:sldId id="302" r:id="rId8"/>
    <p:sldId id="306" r:id="rId9"/>
    <p:sldId id="295" r:id="rId10"/>
    <p:sldId id="298" r:id="rId11"/>
    <p:sldId id="303" r:id="rId12"/>
    <p:sldId id="307" r:id="rId13"/>
    <p:sldId id="320" r:id="rId14"/>
    <p:sldId id="315" r:id="rId15"/>
    <p:sldId id="322" r:id="rId16"/>
    <p:sldId id="308" r:id="rId17"/>
    <p:sldId id="321" r:id="rId18"/>
    <p:sldId id="316" r:id="rId19"/>
    <p:sldId id="296" r:id="rId20"/>
    <p:sldId id="299" r:id="rId21"/>
    <p:sldId id="297" r:id="rId22"/>
    <p:sldId id="300" r:id="rId23"/>
    <p:sldId id="289" r:id="rId24"/>
    <p:sldId id="309" r:id="rId25"/>
    <p:sldId id="290" r:id="rId26"/>
    <p:sldId id="294" r:id="rId27"/>
    <p:sldId id="310" r:id="rId28"/>
    <p:sldId id="312" r:id="rId29"/>
    <p:sldId id="311" r:id="rId30"/>
    <p:sldId id="313" r:id="rId31"/>
    <p:sldId id="314" r:id="rId32"/>
    <p:sldId id="291" r:id="rId33"/>
    <p:sldId id="258" r:id="rId34"/>
    <p:sldId id="271" r:id="rId35"/>
    <p:sldId id="270" r:id="rId36"/>
    <p:sldId id="272" r:id="rId37"/>
    <p:sldId id="266" r:id="rId38"/>
    <p:sldId id="274" r:id="rId39"/>
    <p:sldId id="273" r:id="rId40"/>
    <p:sldId id="275" r:id="rId41"/>
    <p:sldId id="265" r:id="rId42"/>
    <p:sldId id="276" r:id="rId43"/>
    <p:sldId id="260" r:id="rId44"/>
    <p:sldId id="277" r:id="rId45"/>
    <p:sldId id="259" r:id="rId46"/>
    <p:sldId id="279" r:id="rId47"/>
    <p:sldId id="280" r:id="rId48"/>
    <p:sldId id="317" r:id="rId49"/>
    <p:sldId id="318" r:id="rId50"/>
    <p:sldId id="278" r:id="rId51"/>
    <p:sldId id="281" r:id="rId52"/>
    <p:sldId id="267" r:id="rId53"/>
    <p:sldId id="282" r:id="rId54"/>
    <p:sldId id="268" r:id="rId55"/>
    <p:sldId id="284" r:id="rId56"/>
    <p:sldId id="283" r:id="rId57"/>
    <p:sldId id="285" r:id="rId58"/>
    <p:sldId id="269" r:id="rId59"/>
    <p:sldId id="287" r:id="rId60"/>
    <p:sldId id="286" r:id="rId61"/>
    <p:sldId id="288" r:id="rId62"/>
    <p:sldId id="319" r:id="rId63"/>
    <p:sldId id="323" r:id="rId64"/>
  </p:sldIdLst>
  <p:sldSz cx="9906000" cy="6858000" type="A4"/>
  <p:notesSz cx="10018713" cy="688816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2" d="100"/>
          <a:sy n="72" d="100"/>
        </p:scale>
        <p:origin x="1176" y="72"/>
      </p:cViewPr>
      <p:guideLst/>
    </p:cSldViewPr>
  </p:slideViewPr>
  <p:notesTextViewPr>
    <p:cViewPr>
      <p:scale>
        <a:sx n="1" d="1"/>
        <a:sy n="1" d="1"/>
      </p:scale>
      <p:origin x="0" y="0"/>
    </p:cViewPr>
  </p:notesTextViewPr>
  <p:notesViewPr>
    <p:cSldViewPr snapToGrid="0">
      <p:cViewPr varScale="1">
        <p:scale>
          <a:sx n="73" d="100"/>
          <a:sy n="73" d="100"/>
        </p:scale>
        <p:origin x="1950" y="6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a:extLst>
              <a:ext uri="{FF2B5EF4-FFF2-40B4-BE49-F238E27FC236}">
                <a16:creationId xmlns:a16="http://schemas.microsoft.com/office/drawing/2014/main" id="{2D66C825-5701-45C3-9ED9-ABA0FA7BA66F}"/>
              </a:ext>
            </a:extLst>
          </p:cNvPr>
          <p:cNvSpPr>
            <a:spLocks noGrp="1"/>
          </p:cNvSpPr>
          <p:nvPr>
            <p:ph type="hdr" sz="quarter"/>
          </p:nvPr>
        </p:nvSpPr>
        <p:spPr>
          <a:xfrm>
            <a:off x="0" y="1"/>
            <a:ext cx="4341442" cy="345604"/>
          </a:xfrm>
          <a:prstGeom prst="rect">
            <a:avLst/>
          </a:prstGeom>
        </p:spPr>
        <p:txBody>
          <a:bodyPr vert="horz" lIns="96606" tIns="48303" rIns="96606" bIns="48303" rtlCol="0"/>
          <a:lstStyle>
            <a:lvl1pPr algn="l">
              <a:defRPr sz="1300"/>
            </a:lvl1pPr>
          </a:lstStyle>
          <a:p>
            <a:endParaRPr kumimoji="1" lang="ja-JP" altLang="en-US"/>
          </a:p>
        </p:txBody>
      </p:sp>
      <p:sp>
        <p:nvSpPr>
          <p:cNvPr id="4" name="フッター プレースホルダー 3">
            <a:extLst>
              <a:ext uri="{FF2B5EF4-FFF2-40B4-BE49-F238E27FC236}">
                <a16:creationId xmlns:a16="http://schemas.microsoft.com/office/drawing/2014/main" id="{48B7569C-7C18-4DFE-A362-BF57BBEBADFE}"/>
              </a:ext>
            </a:extLst>
          </p:cNvPr>
          <p:cNvSpPr>
            <a:spLocks noGrp="1"/>
          </p:cNvSpPr>
          <p:nvPr>
            <p:ph type="ftr" sz="quarter" idx="2"/>
          </p:nvPr>
        </p:nvSpPr>
        <p:spPr>
          <a:xfrm>
            <a:off x="0" y="6542560"/>
            <a:ext cx="4341442" cy="345603"/>
          </a:xfrm>
          <a:prstGeom prst="rect">
            <a:avLst/>
          </a:prstGeom>
        </p:spPr>
        <p:txBody>
          <a:bodyPr vert="horz" lIns="96606" tIns="48303" rIns="96606" bIns="48303" rtlCol="0" anchor="b"/>
          <a:lstStyle>
            <a:lvl1pPr algn="l">
              <a:defRPr sz="1300"/>
            </a:lvl1pPr>
          </a:lstStyle>
          <a:p>
            <a:endParaRPr kumimoji="1" lang="ja-JP" altLang="en-US"/>
          </a:p>
        </p:txBody>
      </p:sp>
      <p:sp>
        <p:nvSpPr>
          <p:cNvPr id="5" name="スライド番号プレースホルダー 4">
            <a:extLst>
              <a:ext uri="{FF2B5EF4-FFF2-40B4-BE49-F238E27FC236}">
                <a16:creationId xmlns:a16="http://schemas.microsoft.com/office/drawing/2014/main" id="{84CD130F-2224-4EBC-BB00-7459D951AF45}"/>
              </a:ext>
            </a:extLst>
          </p:cNvPr>
          <p:cNvSpPr>
            <a:spLocks noGrp="1"/>
          </p:cNvSpPr>
          <p:nvPr>
            <p:ph type="sldNum" sz="quarter" idx="3"/>
          </p:nvPr>
        </p:nvSpPr>
        <p:spPr>
          <a:xfrm>
            <a:off x="5677271" y="6369758"/>
            <a:ext cx="4341442" cy="345603"/>
          </a:xfrm>
          <a:prstGeom prst="rect">
            <a:avLst/>
          </a:prstGeom>
        </p:spPr>
        <p:txBody>
          <a:bodyPr vert="horz" lIns="96606" tIns="48303" rIns="96606" bIns="48303" rtlCol="0" anchor="b"/>
          <a:lstStyle>
            <a:lvl1pPr algn="r">
              <a:defRPr sz="1300"/>
            </a:lvl1pPr>
          </a:lstStyle>
          <a:p>
            <a:fld id="{695EE231-4C27-4988-BB40-BA4FD638FF90}" type="slidenum">
              <a:rPr kumimoji="1" lang="ja-JP" altLang="en-US" smtClean="0"/>
              <a:t>‹#›</a:t>
            </a:fld>
            <a:endParaRPr kumimoji="1" lang="ja-JP" altLang="en-US"/>
          </a:p>
        </p:txBody>
      </p:sp>
    </p:spTree>
    <p:extLst>
      <p:ext uri="{BB962C8B-B14F-4D97-AF65-F5344CB8AC3E}">
        <p14:creationId xmlns:p14="http://schemas.microsoft.com/office/powerpoint/2010/main" val="3933330505"/>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742950" y="1122363"/>
            <a:ext cx="84201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238250" y="3602038"/>
            <a:ext cx="74295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6FBF2708-31FF-4E5D-BF32-1BEE2209C3FE}" type="datetimeFigureOut">
              <a:rPr kumimoji="1" lang="ja-JP" altLang="en-US" smtClean="0"/>
              <a:t>2021/6/25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266B05EA-44BD-425B-82C9-CFB0DB3D6094}" type="slidenum">
              <a:rPr kumimoji="1" lang="ja-JP" altLang="en-US" smtClean="0"/>
              <a:t>‹#›</a:t>
            </a:fld>
            <a:endParaRPr kumimoji="1" lang="ja-JP" altLang="en-US"/>
          </a:p>
        </p:txBody>
      </p:sp>
    </p:spTree>
    <p:extLst>
      <p:ext uri="{BB962C8B-B14F-4D97-AF65-F5344CB8AC3E}">
        <p14:creationId xmlns:p14="http://schemas.microsoft.com/office/powerpoint/2010/main" val="42660088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6FBF2708-31FF-4E5D-BF32-1BEE2209C3FE}" type="datetimeFigureOut">
              <a:rPr kumimoji="1" lang="ja-JP" altLang="en-US" smtClean="0"/>
              <a:t>2021/6/25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266B05EA-44BD-425B-82C9-CFB0DB3D6094}" type="slidenum">
              <a:rPr kumimoji="1" lang="ja-JP" altLang="en-US" smtClean="0"/>
              <a:t>‹#›</a:t>
            </a:fld>
            <a:endParaRPr kumimoji="1" lang="ja-JP" altLang="en-US"/>
          </a:p>
        </p:txBody>
      </p:sp>
    </p:spTree>
    <p:extLst>
      <p:ext uri="{BB962C8B-B14F-4D97-AF65-F5344CB8AC3E}">
        <p14:creationId xmlns:p14="http://schemas.microsoft.com/office/powerpoint/2010/main" val="11259784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8982" y="365125"/>
            <a:ext cx="2135981"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81038" y="365125"/>
            <a:ext cx="6284119"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6FBF2708-31FF-4E5D-BF32-1BEE2209C3FE}" type="datetimeFigureOut">
              <a:rPr kumimoji="1" lang="ja-JP" altLang="en-US" smtClean="0"/>
              <a:t>2021/6/25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266B05EA-44BD-425B-82C9-CFB0DB3D6094}" type="slidenum">
              <a:rPr kumimoji="1" lang="ja-JP" altLang="en-US" smtClean="0"/>
              <a:t>‹#›</a:t>
            </a:fld>
            <a:endParaRPr kumimoji="1" lang="ja-JP" altLang="en-US"/>
          </a:p>
        </p:txBody>
      </p:sp>
    </p:spTree>
    <p:extLst>
      <p:ext uri="{BB962C8B-B14F-4D97-AF65-F5344CB8AC3E}">
        <p14:creationId xmlns:p14="http://schemas.microsoft.com/office/powerpoint/2010/main" val="14055925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6FBF2708-31FF-4E5D-BF32-1BEE2209C3FE}" type="datetimeFigureOut">
              <a:rPr kumimoji="1" lang="ja-JP" altLang="en-US" smtClean="0"/>
              <a:t>2021/6/25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266B05EA-44BD-425B-82C9-CFB0DB3D6094}" type="slidenum">
              <a:rPr kumimoji="1" lang="ja-JP" altLang="en-US" smtClean="0"/>
              <a:t>‹#›</a:t>
            </a:fld>
            <a:endParaRPr kumimoji="1" lang="ja-JP" altLang="en-US"/>
          </a:p>
        </p:txBody>
      </p:sp>
    </p:spTree>
    <p:extLst>
      <p:ext uri="{BB962C8B-B14F-4D97-AF65-F5344CB8AC3E}">
        <p14:creationId xmlns:p14="http://schemas.microsoft.com/office/powerpoint/2010/main" val="40294196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75879" y="1709740"/>
            <a:ext cx="8543925"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75879" y="4589465"/>
            <a:ext cx="8543925"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6FBF2708-31FF-4E5D-BF32-1BEE2209C3FE}" type="datetimeFigureOut">
              <a:rPr kumimoji="1" lang="ja-JP" altLang="en-US" smtClean="0"/>
              <a:t>2021/6/25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266B05EA-44BD-425B-82C9-CFB0DB3D6094}" type="slidenum">
              <a:rPr kumimoji="1" lang="ja-JP" altLang="en-US" smtClean="0"/>
              <a:t>‹#›</a:t>
            </a:fld>
            <a:endParaRPr kumimoji="1" lang="ja-JP" altLang="en-US"/>
          </a:p>
        </p:txBody>
      </p:sp>
    </p:spTree>
    <p:extLst>
      <p:ext uri="{BB962C8B-B14F-4D97-AF65-F5344CB8AC3E}">
        <p14:creationId xmlns:p14="http://schemas.microsoft.com/office/powerpoint/2010/main" val="1859625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681038" y="1825625"/>
            <a:ext cx="421005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5014913" y="1825625"/>
            <a:ext cx="421005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6FBF2708-31FF-4E5D-BF32-1BEE2209C3FE}" type="datetimeFigureOut">
              <a:rPr kumimoji="1" lang="ja-JP" altLang="en-US" smtClean="0"/>
              <a:t>2021/6/25</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266B05EA-44BD-425B-82C9-CFB0DB3D6094}" type="slidenum">
              <a:rPr kumimoji="1" lang="ja-JP" altLang="en-US" smtClean="0"/>
              <a:t>‹#›</a:t>
            </a:fld>
            <a:endParaRPr kumimoji="1" lang="ja-JP" altLang="en-US"/>
          </a:p>
        </p:txBody>
      </p:sp>
    </p:spTree>
    <p:extLst>
      <p:ext uri="{BB962C8B-B14F-4D97-AF65-F5344CB8AC3E}">
        <p14:creationId xmlns:p14="http://schemas.microsoft.com/office/powerpoint/2010/main" val="1007389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82328" y="365127"/>
            <a:ext cx="8543925"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682329" y="1681163"/>
            <a:ext cx="4190702"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682329" y="2505075"/>
            <a:ext cx="4190702"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5014913" y="1681163"/>
            <a:ext cx="4211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5014913" y="2505075"/>
            <a:ext cx="4211340"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6FBF2708-31FF-4E5D-BF32-1BEE2209C3FE}" type="datetimeFigureOut">
              <a:rPr kumimoji="1" lang="ja-JP" altLang="en-US" smtClean="0"/>
              <a:t>2021/6/25</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266B05EA-44BD-425B-82C9-CFB0DB3D6094}" type="slidenum">
              <a:rPr kumimoji="1" lang="ja-JP" altLang="en-US" smtClean="0"/>
              <a:t>‹#›</a:t>
            </a:fld>
            <a:endParaRPr kumimoji="1" lang="ja-JP" altLang="en-US"/>
          </a:p>
        </p:txBody>
      </p:sp>
    </p:spTree>
    <p:extLst>
      <p:ext uri="{BB962C8B-B14F-4D97-AF65-F5344CB8AC3E}">
        <p14:creationId xmlns:p14="http://schemas.microsoft.com/office/powerpoint/2010/main" val="35891210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6FBF2708-31FF-4E5D-BF32-1BEE2209C3FE}" type="datetimeFigureOut">
              <a:rPr kumimoji="1" lang="ja-JP" altLang="en-US" smtClean="0"/>
              <a:t>2021/6/25</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266B05EA-44BD-425B-82C9-CFB0DB3D6094}" type="slidenum">
              <a:rPr kumimoji="1" lang="ja-JP" altLang="en-US" smtClean="0"/>
              <a:t>‹#›</a:t>
            </a:fld>
            <a:endParaRPr kumimoji="1" lang="ja-JP" altLang="en-US"/>
          </a:p>
        </p:txBody>
      </p:sp>
    </p:spTree>
    <p:extLst>
      <p:ext uri="{BB962C8B-B14F-4D97-AF65-F5344CB8AC3E}">
        <p14:creationId xmlns:p14="http://schemas.microsoft.com/office/powerpoint/2010/main" val="6538317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FBF2708-31FF-4E5D-BF32-1BEE2209C3FE}" type="datetimeFigureOut">
              <a:rPr kumimoji="1" lang="ja-JP" altLang="en-US" smtClean="0"/>
              <a:t>2021/6/25</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266B05EA-44BD-425B-82C9-CFB0DB3D6094}" type="slidenum">
              <a:rPr kumimoji="1" lang="ja-JP" altLang="en-US" smtClean="0"/>
              <a:t>‹#›</a:t>
            </a:fld>
            <a:endParaRPr kumimoji="1" lang="ja-JP" altLang="en-US"/>
          </a:p>
        </p:txBody>
      </p:sp>
    </p:spTree>
    <p:extLst>
      <p:ext uri="{BB962C8B-B14F-4D97-AF65-F5344CB8AC3E}">
        <p14:creationId xmlns:p14="http://schemas.microsoft.com/office/powerpoint/2010/main" val="38511461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4211340" y="987427"/>
            <a:ext cx="5014913"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82328" y="2057400"/>
            <a:ext cx="31949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6FBF2708-31FF-4E5D-BF32-1BEE2209C3FE}" type="datetimeFigureOut">
              <a:rPr kumimoji="1" lang="ja-JP" altLang="en-US" smtClean="0"/>
              <a:t>2021/6/25</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266B05EA-44BD-425B-82C9-CFB0DB3D6094}" type="slidenum">
              <a:rPr kumimoji="1" lang="ja-JP" altLang="en-US" smtClean="0"/>
              <a:t>‹#›</a:t>
            </a:fld>
            <a:endParaRPr kumimoji="1" lang="ja-JP" altLang="en-US"/>
          </a:p>
        </p:txBody>
      </p:sp>
    </p:spTree>
    <p:extLst>
      <p:ext uri="{BB962C8B-B14F-4D97-AF65-F5344CB8AC3E}">
        <p14:creationId xmlns:p14="http://schemas.microsoft.com/office/powerpoint/2010/main" val="40218372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4211340" y="987427"/>
            <a:ext cx="5014913"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682328" y="2057400"/>
            <a:ext cx="31949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6FBF2708-31FF-4E5D-BF32-1BEE2209C3FE}" type="datetimeFigureOut">
              <a:rPr kumimoji="1" lang="ja-JP" altLang="en-US" smtClean="0"/>
              <a:t>2021/6/25</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266B05EA-44BD-425B-82C9-CFB0DB3D6094}" type="slidenum">
              <a:rPr kumimoji="1" lang="ja-JP" altLang="en-US" smtClean="0"/>
              <a:t>‹#›</a:t>
            </a:fld>
            <a:endParaRPr kumimoji="1" lang="ja-JP" altLang="en-US"/>
          </a:p>
        </p:txBody>
      </p:sp>
    </p:spTree>
    <p:extLst>
      <p:ext uri="{BB962C8B-B14F-4D97-AF65-F5344CB8AC3E}">
        <p14:creationId xmlns:p14="http://schemas.microsoft.com/office/powerpoint/2010/main" val="33788463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1038" y="365127"/>
            <a:ext cx="8543925"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81038" y="1825625"/>
            <a:ext cx="8543925"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681038" y="6356352"/>
            <a:ext cx="222885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FBF2708-31FF-4E5D-BF32-1BEE2209C3FE}" type="datetimeFigureOut">
              <a:rPr kumimoji="1" lang="ja-JP" altLang="en-US" smtClean="0"/>
              <a:t>2021/6/25</a:t>
            </a:fld>
            <a:endParaRPr kumimoji="1" lang="ja-JP" altLang="en-US"/>
          </a:p>
        </p:txBody>
      </p:sp>
      <p:sp>
        <p:nvSpPr>
          <p:cNvPr id="5" name="Footer Placeholder 4"/>
          <p:cNvSpPr>
            <a:spLocks noGrp="1"/>
          </p:cNvSpPr>
          <p:nvPr>
            <p:ph type="ftr" sz="quarter" idx="3"/>
          </p:nvPr>
        </p:nvSpPr>
        <p:spPr>
          <a:xfrm>
            <a:off x="3281363" y="6356352"/>
            <a:ext cx="334327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6996113" y="6356352"/>
            <a:ext cx="222885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66B05EA-44BD-425B-82C9-CFB0DB3D6094}" type="slidenum">
              <a:rPr kumimoji="1" lang="ja-JP" altLang="en-US" smtClean="0"/>
              <a:t>‹#›</a:t>
            </a:fld>
            <a:endParaRPr kumimoji="1" lang="ja-JP" altLang="en-US"/>
          </a:p>
        </p:txBody>
      </p:sp>
    </p:spTree>
    <p:extLst>
      <p:ext uri="{BB962C8B-B14F-4D97-AF65-F5344CB8AC3E}">
        <p14:creationId xmlns:p14="http://schemas.microsoft.com/office/powerpoint/2010/main" val="368068817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hpmmuseum.jp/modules/exhibition/index.php?action=ItemView&amp;item_id=4&amp;lang=jpn" TargetMode="External"/><Relationship Id="rId2" Type="http://schemas.openxmlformats.org/officeDocument/2006/relationships/hyperlink" Target="http://hpmmuseum.jp/" TargetMode="Externa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hpmmuseum.jp/modules/exhibition/index.php?action=DocumentView&amp;document_id=35&amp;lang=jpn" TargetMode="External"/><Relationship Id="rId2" Type="http://schemas.openxmlformats.org/officeDocument/2006/relationships/hyperlink" Target="http://hpmmuseum.jp/" TargetMode="External"/><Relationship Id="rId1" Type="http://schemas.openxmlformats.org/officeDocument/2006/relationships/slideLayout" Target="../slideLayouts/slideLayout2.xml"/><Relationship Id="rId5" Type="http://schemas.openxmlformats.org/officeDocument/2006/relationships/hyperlink" Target="http://hpmmuseum.jp/modules/exhibition/index.php?action=DocumentView&amp;document_id=37&amp;lang=jpn" TargetMode="External"/><Relationship Id="rId4" Type="http://schemas.openxmlformats.org/officeDocument/2006/relationships/hyperlink" Target="http://hpmmuseum.jp/modules/exhibition/index.php?action=DocumentView&amp;document_id=36&amp;lang=jpn"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3" Type="http://schemas.openxmlformats.org/officeDocument/2006/relationships/hyperlink" Target="http://hpmmuseum.jp/modules/exhibition/index.php?action=DocumentView&amp;document_id=40&amp;lang=jpn" TargetMode="External"/><Relationship Id="rId2" Type="http://schemas.openxmlformats.org/officeDocument/2006/relationships/hyperlink" Target="http://hpmmuseum.jp/" TargetMode="External"/><Relationship Id="rId1" Type="http://schemas.openxmlformats.org/officeDocument/2006/relationships/slideLayout" Target="../slideLayouts/slideLayout2.xml"/><Relationship Id="rId4" Type="http://schemas.openxmlformats.org/officeDocument/2006/relationships/hyperlink" Target="http://hpmmuseum.jp/modules/exhibition/index.php?action=DocumentView&amp;document_id=42&amp;lang=jpn"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hpmmuseum.jp/modules/exhibition/index.php?action=DocumentView&amp;document_id=44&amp;lang=jpn" TargetMode="External"/><Relationship Id="rId2" Type="http://schemas.openxmlformats.org/officeDocument/2006/relationships/hyperlink" Target="http://hpmmuseum.jp/" TargetMode="External"/><Relationship Id="rId1" Type="http://schemas.openxmlformats.org/officeDocument/2006/relationships/slideLayout" Target="../slideLayouts/slideLayout2.xml"/><Relationship Id="rId4" Type="http://schemas.openxmlformats.org/officeDocument/2006/relationships/hyperlink" Target="http://hpmmuseum.jp/modules/exhibition/index.php?action=DocumentView&amp;document_id=46&amp;lang=jpn"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s://www.city.hiroshima.lg.jp/soshiki/48/9411.html" TargetMode="External"/><Relationship Id="rId2" Type="http://schemas.openxmlformats.org/officeDocument/2006/relationships/hyperlink" Target="https://www.city.hiroshima.lg.jp/" TargetMode="External"/><Relationship Id="rId1" Type="http://schemas.openxmlformats.org/officeDocument/2006/relationships/slideLayout" Target="../slideLayouts/slideLayout2.xml"/><Relationship Id="rId4" Type="http://schemas.openxmlformats.org/officeDocument/2006/relationships/hyperlink" Target="https://www.city.hiroshima.lg.jp/soshiki/48/9402.html"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s://www.city.hiroshima.lg.jp/soshiki/48/9409.html" TargetMode="External"/><Relationship Id="rId2" Type="http://schemas.openxmlformats.org/officeDocument/2006/relationships/hyperlink" Target="https://www.city.hiroshima.lg.jp/" TargetMode="External"/><Relationship Id="rId1" Type="http://schemas.openxmlformats.org/officeDocument/2006/relationships/slideLayout" Target="../slideLayouts/slideLayout2.xml"/><Relationship Id="rId4" Type="http://schemas.openxmlformats.org/officeDocument/2006/relationships/hyperlink" Target="https://www.city.hiroshima.lg.jp/soshiki/48/9402.html" TargetMode="External"/></Relationships>
</file>

<file path=ppt/slides/_rels/slide2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hyperlink" Target="http://hpmmuseum.jp/modules/exhibition/index.php?action=CornerView&amp;corner_id=6&amp;lang=jpn" TargetMode="External"/><Relationship Id="rId2" Type="http://schemas.openxmlformats.org/officeDocument/2006/relationships/hyperlink" Target="http://hpmmuseum.jp/" TargetMode="Externa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https://www.city.hiroshima.lg.jp/site/atomicbomb-peace/9399.html" TargetMode="External"/><Relationship Id="rId2" Type="http://schemas.openxmlformats.org/officeDocument/2006/relationships/hyperlink" Target="https://www.city.hiroshima.lg.jp/" TargetMode="Externa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http://hpmmuseum.jp/modules/exhibition/index.php?action=ZoneView&amp;zone_id=7&amp;lang=jpn" TargetMode="External"/><Relationship Id="rId2" Type="http://schemas.openxmlformats.org/officeDocument/2006/relationships/hyperlink" Target="http://hpmmuseum.jp/" TargetMode="External"/><Relationship Id="rId1" Type="http://schemas.openxmlformats.org/officeDocument/2006/relationships/slideLayout" Target="../slideLayouts/slideLayout2.xml"/><Relationship Id="rId4" Type="http://schemas.openxmlformats.org/officeDocument/2006/relationships/hyperlink" Target="http://hpmmuseum.jp/modules/exhibition/index.php?action=ZoneView&amp;zone_id=8&amp;lang=jpn" TargetMode="External"/></Relationships>
</file>

<file path=ppt/slides/_rels/slide28.xml.rels><?xml version="1.0" encoding="UTF-8" standalone="yes"?>
<Relationships xmlns="http://schemas.openxmlformats.org/package/2006/relationships"><Relationship Id="rId2" Type="http://schemas.openxmlformats.org/officeDocument/2006/relationships/hyperlink" Target="http://www.hiroshimapeacemedia.jp/" TargetMode="Externa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hpmmuseum.jp/modules/exhibition/index.php?action=ItemView&amp;item_id=17&amp;lang=jpn" TargetMode="External"/><Relationship Id="rId2" Type="http://schemas.openxmlformats.org/officeDocument/2006/relationships/hyperlink" Target="http://hpmmuseum.jp/" TargetMode="External"/><Relationship Id="rId1" Type="http://schemas.openxmlformats.org/officeDocument/2006/relationships/slideLayout" Target="../slideLayouts/slideLayout2.xml"/><Relationship Id="rId4" Type="http://schemas.openxmlformats.org/officeDocument/2006/relationships/hyperlink" Target="http://hpmmuseum.jp/modules/exhibition/index.php?action=DocumentView&amp;document_id=31&amp;lang=jpn" TargetMode="External"/></Relationships>
</file>

<file path=ppt/slides/_rels/slide30.xml.rels><?xml version="1.0" encoding="UTF-8" standalone="yes"?>
<Relationships xmlns="http://schemas.openxmlformats.org/package/2006/relationships"><Relationship Id="rId3" Type="http://schemas.openxmlformats.org/officeDocument/2006/relationships/hyperlink" Target="https://nabmuseum.jp/genbaku/tenji/higai/" TargetMode="External"/><Relationship Id="rId2" Type="http://schemas.openxmlformats.org/officeDocument/2006/relationships/hyperlink" Target="https://nabmuseum.jp/" TargetMode="Externa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hyperlink" Target="http://www.hipe.jp/shiryou/naze.pdf" TargetMode="External"/><Relationship Id="rId2" Type="http://schemas.openxmlformats.org/officeDocument/2006/relationships/hyperlink" Target="http://www.hipe.jp/" TargetMode="Externa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_rels/slide35.xml.rels><?xml version="1.0" encoding="UTF-8" standalone="yes"?>
<Relationships xmlns="http://schemas.openxmlformats.org/package/2006/relationships"><Relationship Id="rId3" Type="http://schemas.openxmlformats.org/officeDocument/2006/relationships/hyperlink" Target="http://hpmmuseum.jp/modules/exhibition/index.php?action=ItemView&amp;item_id=7&amp;lang=jpn" TargetMode="External"/><Relationship Id="rId2" Type="http://schemas.openxmlformats.org/officeDocument/2006/relationships/hyperlink" Target="http://hpmmuseum.jp/" TargetMode="External"/><Relationship Id="rId1" Type="http://schemas.openxmlformats.org/officeDocument/2006/relationships/slideLayout" Target="../slideLayouts/slideLayout2.xml"/><Relationship Id="rId5" Type="http://schemas.openxmlformats.org/officeDocument/2006/relationships/hyperlink" Target="http://hpmmuseum.jp/modules/exhibition/index.php?action=DocumentView&amp;document_id=2&amp;lang=jpn" TargetMode="External"/><Relationship Id="rId4" Type="http://schemas.openxmlformats.org/officeDocument/2006/relationships/hyperlink" Target="http://hpmmuseum.jp/modules/exhibition/index.php?action=DocumentView&amp;document_id=6&amp;lang=jpn"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37.xml.rels><?xml version="1.0" encoding="UTF-8" standalone="yes"?>
<Relationships xmlns="http://schemas.openxmlformats.org/package/2006/relationships"><Relationship Id="rId3" Type="http://schemas.openxmlformats.org/officeDocument/2006/relationships/hyperlink" Target="http://www.hipe.jp/shiryou/naze.pdf" TargetMode="External"/><Relationship Id="rId2" Type="http://schemas.openxmlformats.org/officeDocument/2006/relationships/hyperlink" Target="http://www.hipe.jp/" TargetMode="Externa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hyperlink" Target="http://hpmmuseum.jp/modules/exhibition/index.php?action=DocumentView&amp;document_id=1&amp;lang=jpn" TargetMode="External"/><Relationship Id="rId2" Type="http://schemas.openxmlformats.org/officeDocument/2006/relationships/hyperlink" Target="http://hpmmuseum.jp/"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hyperlink" Target="http://www.hiroshimapeacemedia.jp/?p=83515" TargetMode="External"/><Relationship Id="rId2" Type="http://schemas.openxmlformats.org/officeDocument/2006/relationships/hyperlink" Target="http://www.hiroshimapeacemedia.jp/" TargetMode="Externa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hyperlink" Target="http://www.hipe.jp/shiryou/naze.pdf" TargetMode="External"/><Relationship Id="rId2" Type="http://schemas.openxmlformats.org/officeDocument/2006/relationships/hyperlink" Target="http://www.hipe.jp/" TargetMode="Externa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hyperlink" Target="http://www.hipe.jp/shiryou/naze.pdf" TargetMode="External"/><Relationship Id="rId2" Type="http://schemas.openxmlformats.org/officeDocument/2006/relationships/hyperlink" Target="http://www.hipe.jp/" TargetMode="External"/><Relationship Id="rId1" Type="http://schemas.openxmlformats.org/officeDocument/2006/relationships/slideLayout" Target="../slideLayouts/slideLayout2.xml"/><Relationship Id="rId6" Type="http://schemas.openxmlformats.org/officeDocument/2006/relationships/hyperlink" Target="http://www.hiroshimapeacemedia.jp/" TargetMode="External"/><Relationship Id="rId5" Type="http://schemas.openxmlformats.org/officeDocument/2006/relationships/hyperlink" Target="http://hpmmuseum.jp/modules/exhibition/index.php?action=ItemView&amp;item_id=30&amp;lang=jpn" TargetMode="External"/><Relationship Id="rId4" Type="http://schemas.openxmlformats.org/officeDocument/2006/relationships/hyperlink" Target="http://hpmmuseum.jp/" TargetMode="External"/></Relationships>
</file>

<file path=ppt/slides/_rels/slide46.xml.rels><?xml version="1.0" encoding="UTF-8" standalone="yes"?>
<Relationships xmlns="http://schemas.openxmlformats.org/package/2006/relationships"><Relationship Id="rId3" Type="http://schemas.openxmlformats.org/officeDocument/2006/relationships/hyperlink" Target="http://www.hipe.jp/shiryou/naze.pdf" TargetMode="External"/><Relationship Id="rId2" Type="http://schemas.openxmlformats.org/officeDocument/2006/relationships/hyperlink" Target="http://www.hipe.jp/" TargetMode="External"/><Relationship Id="rId1" Type="http://schemas.openxmlformats.org/officeDocument/2006/relationships/slideLayout" Target="../slideLayouts/slideLayout2.xml"/><Relationship Id="rId4" Type="http://schemas.openxmlformats.org/officeDocument/2006/relationships/hyperlink" Target="http://hpmmuseum.jp/" TargetMode="External"/></Relationships>
</file>

<file path=ppt/slides/_rels/slide4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s://www.city.hiroshima.lg.jp/soshiki/48/9402.html" TargetMode="External"/><Relationship Id="rId2" Type="http://schemas.openxmlformats.org/officeDocument/2006/relationships/hyperlink" Target="https://www.city.hiroshima.lg.jp/" TargetMode="Externa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hyperlink" Target="http://hpmmuseum.jp/modules/exhibition/index.php?action=ItemView&amp;item_id=30&amp;lang=jpn" TargetMode="External"/><Relationship Id="rId2" Type="http://schemas.openxmlformats.org/officeDocument/2006/relationships/hyperlink" Target="http://hpmmuseum.jp/" TargetMode="Externa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hyperlink" Target="http://www.hiroshimapeacemedia.jp/?page_id=84765" TargetMode="External"/><Relationship Id="rId2" Type="http://schemas.openxmlformats.org/officeDocument/2006/relationships/hyperlink" Target="http://www.hiroshimapeacemedia.jp/" TargetMode="Externa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hyperlink" Target="http://www.hipe.jp/shiryou/naze.pdf" TargetMode="External"/><Relationship Id="rId2" Type="http://schemas.openxmlformats.org/officeDocument/2006/relationships/hyperlink" Target="http://www.hipe.jp/" TargetMode="External"/><Relationship Id="rId1" Type="http://schemas.openxmlformats.org/officeDocument/2006/relationships/slideLayout" Target="../slideLayouts/slideLayout2.xml"/><Relationship Id="rId4" Type="http://schemas.openxmlformats.org/officeDocument/2006/relationships/hyperlink" Target="http://hpmmuseum.jp/" TargetMode="External"/></Relationships>
</file>

<file path=ppt/slides/_rels/slide5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42.png"/></Relationships>
</file>

<file path=ppt/slides/_rels/slide56.xml.rels><?xml version="1.0" encoding="UTF-8" standalone="yes"?>
<Relationships xmlns="http://schemas.openxmlformats.org/package/2006/relationships"><Relationship Id="rId3" Type="http://schemas.openxmlformats.org/officeDocument/2006/relationships/hyperlink" Target="http://hpmmuseum.jp/modules/exhibition/index.php?action=ItemView&amp;item_id=8&amp;lang=jpn" TargetMode="External"/><Relationship Id="rId2" Type="http://schemas.openxmlformats.org/officeDocument/2006/relationships/hyperlink" Target="http://hpmmuseum.jp/" TargetMode="Externa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hyperlink" Target="http://www.hipe.jp/shiryou/naze.pdf" TargetMode="External"/><Relationship Id="rId2" Type="http://schemas.openxmlformats.org/officeDocument/2006/relationships/hyperlink" Target="http://www.hipe.jp/" TargetMode="External"/><Relationship Id="rId1" Type="http://schemas.openxmlformats.org/officeDocument/2006/relationships/slideLayout" Target="../slideLayouts/slideLayout2.xml"/><Relationship Id="rId4" Type="http://schemas.openxmlformats.org/officeDocument/2006/relationships/hyperlink" Target="http://hpmmuseum.jp/" TargetMode="External"/></Relationships>
</file>

<file path=ppt/slides/_rels/slide5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 Id="rId5" Type="http://schemas.openxmlformats.org/officeDocument/2006/relationships/image" Target="../media/image48.png"/><Relationship Id="rId4" Type="http://schemas.openxmlformats.org/officeDocument/2006/relationships/image" Target="../media/image47.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hyperlink" Target="http://hpmmuseum.jp/modules/exhibition/index.php?action=DocumentView&amp;document_id=102&amp;lang=jpn" TargetMode="External"/><Relationship Id="rId2" Type="http://schemas.openxmlformats.org/officeDocument/2006/relationships/hyperlink" Target="http://hpmmuseum.jp/" TargetMode="Externa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hyperlink" Target="https://www.nagasaki-np.co.jp/peace_article/2763/" TargetMode="Externa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hpmmuseum.jp/modules/exhibition/index.php?action=ItemView&amp;item_id=18&amp;lang=jpn" TargetMode="External"/><Relationship Id="rId2" Type="http://schemas.openxmlformats.org/officeDocument/2006/relationships/hyperlink" Target="http://hpmmuseum.jp/" TargetMode="Externa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s://www.city.hiroshima.lg.jp/soshiki/48/9404.html" TargetMode="External"/><Relationship Id="rId2" Type="http://schemas.openxmlformats.org/officeDocument/2006/relationships/hyperlink" Target="https://www.city.hiroshima.lg.jp/"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6D4248D-CA04-47BD-AC80-11C0E3A260A6}"/>
              </a:ext>
            </a:extLst>
          </p:cNvPr>
          <p:cNvSpPr>
            <a:spLocks noGrp="1"/>
          </p:cNvSpPr>
          <p:nvPr>
            <p:ph type="ctrTitle"/>
          </p:nvPr>
        </p:nvSpPr>
        <p:spPr/>
        <p:txBody>
          <a:bodyPr>
            <a:normAutofit fontScale="90000"/>
          </a:bodyPr>
          <a:lstStyle/>
          <a:p>
            <a:r>
              <a:rPr kumimoji="1" lang="ja-JP" altLang="en-US" dirty="0"/>
              <a:t>第１部</a:t>
            </a:r>
            <a:br>
              <a:rPr kumimoji="1" lang="en-US" altLang="ja-JP" dirty="0"/>
            </a:br>
            <a:r>
              <a:rPr kumimoji="1" lang="ja-JP" altLang="en-US" dirty="0"/>
              <a:t>原爆をどう教えるか</a:t>
            </a:r>
            <a:br>
              <a:rPr kumimoji="1" lang="en-US" altLang="ja-JP" dirty="0"/>
            </a:br>
            <a:r>
              <a:rPr kumimoji="1" lang="ja-JP" altLang="en-US" dirty="0"/>
              <a:t>児童生徒用</a:t>
            </a:r>
          </a:p>
        </p:txBody>
      </p:sp>
      <p:sp>
        <p:nvSpPr>
          <p:cNvPr id="3" name="字幕 2">
            <a:extLst>
              <a:ext uri="{FF2B5EF4-FFF2-40B4-BE49-F238E27FC236}">
                <a16:creationId xmlns:a16="http://schemas.microsoft.com/office/drawing/2014/main" id="{41B6A5E6-9C49-4260-BA86-3DCC3EE59E56}"/>
              </a:ext>
            </a:extLst>
          </p:cNvPr>
          <p:cNvSpPr>
            <a:spLocks noGrp="1"/>
          </p:cNvSpPr>
          <p:nvPr>
            <p:ph type="subTitle" idx="1"/>
          </p:nvPr>
        </p:nvSpPr>
        <p:spPr/>
        <p:txBody>
          <a:bodyPr/>
          <a:lstStyle/>
          <a:p>
            <a:r>
              <a:rPr kumimoji="1" lang="en-US" altLang="ja-JP" dirty="0"/>
              <a:t>2021</a:t>
            </a:r>
            <a:r>
              <a:rPr kumimoji="1" lang="ja-JP" altLang="en-US" dirty="0"/>
              <a:t>年</a:t>
            </a:r>
            <a:r>
              <a:rPr lang="ja-JP" altLang="en-US" dirty="0"/>
              <a:t>７</a:t>
            </a:r>
            <a:r>
              <a:rPr kumimoji="1" lang="ja-JP" altLang="en-US" dirty="0"/>
              <a:t>月</a:t>
            </a:r>
            <a:r>
              <a:rPr lang="ja-JP" altLang="en-US" dirty="0"/>
              <a:t>３</a:t>
            </a:r>
            <a:r>
              <a:rPr kumimoji="1" lang="ja-JP" altLang="en-US" dirty="0"/>
              <a:t>日</a:t>
            </a:r>
            <a:endParaRPr kumimoji="1" lang="en-US" altLang="ja-JP" dirty="0"/>
          </a:p>
          <a:p>
            <a:r>
              <a:rPr lang="ja-JP" altLang="en-US" dirty="0"/>
              <a:t>広島平和教育研究所第一部門研究員</a:t>
            </a:r>
            <a:endParaRPr lang="en-US" altLang="ja-JP" dirty="0"/>
          </a:p>
          <a:p>
            <a:r>
              <a:rPr kumimoji="1" lang="ja-JP" altLang="en-US" dirty="0"/>
              <a:t>玉田文男</a:t>
            </a:r>
          </a:p>
          <a:p>
            <a:endParaRPr kumimoji="1" lang="ja-JP" altLang="en-US" dirty="0"/>
          </a:p>
        </p:txBody>
      </p:sp>
    </p:spTree>
    <p:extLst>
      <p:ext uri="{BB962C8B-B14F-4D97-AF65-F5344CB8AC3E}">
        <p14:creationId xmlns:p14="http://schemas.microsoft.com/office/powerpoint/2010/main" val="21385923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40294128-5F8F-4CE4-ACE4-BD82FA6AC11C}"/>
              </a:ext>
            </a:extLst>
          </p:cNvPr>
          <p:cNvPicPr>
            <a:picLocks noChangeAspect="1"/>
          </p:cNvPicPr>
          <p:nvPr/>
        </p:nvPicPr>
        <p:blipFill rotWithShape="1">
          <a:blip r:embed="rId2"/>
          <a:srcRect l="17261" t="31526" r="38333" b="7943"/>
          <a:stretch/>
        </p:blipFill>
        <p:spPr>
          <a:xfrm>
            <a:off x="697087" y="286105"/>
            <a:ext cx="8464317" cy="6487228"/>
          </a:xfrm>
          <a:prstGeom prst="rect">
            <a:avLst/>
          </a:prstGeom>
        </p:spPr>
      </p:pic>
    </p:spTree>
    <p:extLst>
      <p:ext uri="{BB962C8B-B14F-4D97-AF65-F5344CB8AC3E}">
        <p14:creationId xmlns:p14="http://schemas.microsoft.com/office/powerpoint/2010/main" val="30601560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8F4143D-813E-4503-80F2-E05AA40FF69A}"/>
              </a:ext>
            </a:extLst>
          </p:cNvPr>
          <p:cNvSpPr>
            <a:spLocks noGrp="1"/>
          </p:cNvSpPr>
          <p:nvPr>
            <p:ph type="title"/>
          </p:nvPr>
        </p:nvSpPr>
        <p:spPr/>
        <p:txBody>
          <a:bodyPr/>
          <a:lstStyle/>
          <a:p>
            <a:r>
              <a:rPr lang="ja-JP" altLang="en-US" dirty="0"/>
              <a:t>①原爆の特徴　ウ　放射線</a:t>
            </a:r>
            <a:endParaRPr kumimoji="1" lang="ja-JP" altLang="en-US" dirty="0"/>
          </a:p>
        </p:txBody>
      </p:sp>
      <p:sp>
        <p:nvSpPr>
          <p:cNvPr id="3" name="コンテンツ プレースホルダー 2">
            <a:extLst>
              <a:ext uri="{FF2B5EF4-FFF2-40B4-BE49-F238E27FC236}">
                <a16:creationId xmlns:a16="http://schemas.microsoft.com/office/drawing/2014/main" id="{A79C93EF-26D3-4743-A520-DA49F8637E66}"/>
              </a:ext>
            </a:extLst>
          </p:cNvPr>
          <p:cNvSpPr>
            <a:spLocks noGrp="1"/>
          </p:cNvSpPr>
          <p:nvPr>
            <p:ph idx="1"/>
          </p:nvPr>
        </p:nvSpPr>
        <p:spPr/>
        <p:txBody>
          <a:bodyPr>
            <a:normAutofit lnSpcReduction="10000"/>
          </a:bodyPr>
          <a:lstStyle/>
          <a:p>
            <a:pPr marL="0" indent="0">
              <a:buNone/>
            </a:pPr>
            <a:endParaRPr lang="en-US" altLang="ja-JP" dirty="0">
              <a:ea typeface="游明朝" panose="02020400000000000000" pitchFamily="18" charset="-128"/>
              <a:cs typeface="Times New Roman" panose="02020603050405020304" pitchFamily="18" charset="0"/>
            </a:endParaRPr>
          </a:p>
          <a:p>
            <a:pPr marL="0" indent="0">
              <a:buNone/>
            </a:pPr>
            <a:r>
              <a:rPr lang="ja-JP" altLang="en-US" dirty="0">
                <a:ea typeface="游明朝" panose="02020400000000000000" pitchFamily="18" charset="-128"/>
                <a:cs typeface="Times New Roman" panose="02020603050405020304" pitchFamily="18" charset="0"/>
              </a:rPr>
              <a:t>〇広島平和記念資料館</a:t>
            </a:r>
            <a:r>
              <a:rPr lang="en-US" altLang="ja-JP" dirty="0">
                <a:ea typeface="游明朝" panose="02020400000000000000" pitchFamily="18" charset="-128"/>
                <a:cs typeface="Times New Roman" panose="02020603050405020304" pitchFamily="18" charset="0"/>
              </a:rPr>
              <a:t>HP</a:t>
            </a:r>
            <a:r>
              <a:rPr lang="ja-JP" altLang="en-US" dirty="0">
                <a:ea typeface="游明朝" panose="02020400000000000000" pitchFamily="18" charset="-128"/>
                <a:cs typeface="Times New Roman" panose="02020603050405020304" pitchFamily="18" charset="0"/>
              </a:rPr>
              <a:t>（</a:t>
            </a:r>
            <a:r>
              <a:rPr lang="en-US" altLang="ja-JP" dirty="0">
                <a:hlinkClick r:id="rId2"/>
              </a:rPr>
              <a:t> hpmmuseum.jp </a:t>
            </a:r>
            <a:r>
              <a:rPr lang="ja-JP" altLang="en-US" dirty="0"/>
              <a:t>）</a:t>
            </a:r>
            <a:r>
              <a:rPr lang="ja-JP" altLang="en-US" dirty="0">
                <a:ea typeface="游明朝" panose="02020400000000000000" pitchFamily="18" charset="-128"/>
                <a:cs typeface="Times New Roman" panose="02020603050405020304" pitchFamily="18" charset="0"/>
              </a:rPr>
              <a:t>　</a:t>
            </a:r>
            <a:endParaRPr lang="en-US" altLang="ja-JP" dirty="0">
              <a:ea typeface="游明朝" panose="02020400000000000000" pitchFamily="18" charset="-128"/>
              <a:cs typeface="Times New Roman" panose="02020603050405020304" pitchFamily="18" charset="0"/>
            </a:endParaRPr>
          </a:p>
          <a:p>
            <a:pPr marL="0" indent="0">
              <a:buNone/>
            </a:pPr>
            <a:r>
              <a:rPr lang="ja-JP" altLang="en-US" b="0" i="0" dirty="0">
                <a:solidFill>
                  <a:srgbClr val="333333"/>
                </a:solidFill>
                <a:effectLst/>
                <a:latin typeface="AvenirNextLTW01-Regular"/>
              </a:rPr>
              <a:t>「展示・催し物」→「常設展示」→「</a:t>
            </a:r>
            <a:r>
              <a:rPr lang="ja-JP" altLang="en-US" dirty="0">
                <a:solidFill>
                  <a:srgbClr val="333333"/>
                </a:solidFill>
                <a:latin typeface="AvenirNextLTW01-Regular"/>
                <a:ea typeface="游明朝" panose="02020400000000000000" pitchFamily="18" charset="-128"/>
                <a:cs typeface="Times New Roman" panose="02020603050405020304" pitchFamily="18" charset="0"/>
              </a:rPr>
              <a:t>５核兵器の危険性」</a:t>
            </a:r>
            <a:endParaRPr lang="en-US" altLang="ja-JP" dirty="0">
              <a:solidFill>
                <a:srgbClr val="333333"/>
              </a:solidFill>
              <a:latin typeface="AvenirNextLTW01-Regular"/>
              <a:ea typeface="游明朝" panose="02020400000000000000" pitchFamily="18" charset="-128"/>
              <a:cs typeface="Times New Roman" panose="02020603050405020304" pitchFamily="18" charset="0"/>
            </a:endParaRPr>
          </a:p>
          <a:p>
            <a:pPr marL="0" indent="0">
              <a:buNone/>
            </a:pPr>
            <a:r>
              <a:rPr lang="ja-JP" altLang="en-US" dirty="0">
                <a:ea typeface="游明朝" panose="02020400000000000000" pitchFamily="18" charset="-128"/>
                <a:cs typeface="Times New Roman" panose="02020603050405020304" pitchFamily="18" charset="0"/>
              </a:rPr>
              <a:t>・「５－２原子爆弾の脅威」→「５－２－５放射線」</a:t>
            </a:r>
            <a:endParaRPr lang="en-US" altLang="ja-JP" dirty="0">
              <a:ea typeface="游明朝" panose="02020400000000000000" pitchFamily="18" charset="-128"/>
              <a:cs typeface="Times New Roman" panose="02020603050405020304" pitchFamily="18" charset="0"/>
            </a:endParaRPr>
          </a:p>
          <a:p>
            <a:pPr marL="0" indent="0">
              <a:buNone/>
            </a:pPr>
            <a:endParaRPr lang="en-US" altLang="ja-JP" dirty="0">
              <a:ea typeface="游明朝" panose="02020400000000000000" pitchFamily="18" charset="-128"/>
              <a:cs typeface="Times New Roman" panose="02020603050405020304" pitchFamily="18" charset="0"/>
            </a:endParaRPr>
          </a:p>
          <a:p>
            <a:pPr marL="0" indent="0">
              <a:buNone/>
            </a:pPr>
            <a:r>
              <a:rPr lang="ja-JP" altLang="en-US" dirty="0">
                <a:hlinkClick r:id="rId3"/>
              </a:rPr>
              <a:t>広島平和記念資料館 </a:t>
            </a:r>
            <a:r>
              <a:rPr lang="en-US" altLang="ja-JP" dirty="0">
                <a:hlinkClick r:id="rId3"/>
              </a:rPr>
              <a:t>| </a:t>
            </a:r>
            <a:r>
              <a:rPr lang="ja-JP" altLang="en-US" dirty="0">
                <a:hlinkClick r:id="rId3"/>
              </a:rPr>
              <a:t>展示を見る </a:t>
            </a:r>
            <a:r>
              <a:rPr lang="en-US" altLang="ja-JP" dirty="0">
                <a:hlinkClick r:id="rId3"/>
              </a:rPr>
              <a:t>| </a:t>
            </a:r>
            <a:r>
              <a:rPr lang="ja-JP" altLang="en-US" dirty="0">
                <a:hlinkClick r:id="rId3"/>
              </a:rPr>
              <a:t>常設展示 </a:t>
            </a:r>
            <a:r>
              <a:rPr lang="en-US" altLang="ja-JP" dirty="0">
                <a:hlinkClick r:id="rId3"/>
              </a:rPr>
              <a:t>| 5 </a:t>
            </a:r>
            <a:r>
              <a:rPr lang="ja-JP" altLang="en-US" dirty="0">
                <a:hlinkClick r:id="rId3"/>
              </a:rPr>
              <a:t>核兵器の危険性 </a:t>
            </a:r>
            <a:r>
              <a:rPr lang="en-US" altLang="ja-JP" dirty="0">
                <a:hlinkClick r:id="rId3"/>
              </a:rPr>
              <a:t>| 5-2 </a:t>
            </a:r>
            <a:r>
              <a:rPr lang="ja-JP" altLang="en-US" dirty="0">
                <a:hlinkClick r:id="rId3"/>
              </a:rPr>
              <a:t>原子爆弾の脅威 </a:t>
            </a:r>
            <a:r>
              <a:rPr lang="en-US" altLang="ja-JP" dirty="0">
                <a:hlinkClick r:id="rId3"/>
              </a:rPr>
              <a:t>| 5-2-5 </a:t>
            </a:r>
            <a:r>
              <a:rPr lang="ja-JP" altLang="en-US" dirty="0">
                <a:hlinkClick r:id="rId3"/>
              </a:rPr>
              <a:t>放射線 </a:t>
            </a:r>
            <a:r>
              <a:rPr lang="en-US" altLang="ja-JP" dirty="0">
                <a:hlinkClick r:id="rId3"/>
              </a:rPr>
              <a:t>(hpmmuseum.jp)</a:t>
            </a:r>
            <a:endParaRPr lang="en-US" altLang="ja-JP" dirty="0">
              <a:ea typeface="游明朝" panose="02020400000000000000" pitchFamily="18" charset="-128"/>
              <a:cs typeface="Times New Roman" panose="02020603050405020304" pitchFamily="18" charset="0"/>
            </a:endParaRPr>
          </a:p>
        </p:txBody>
      </p:sp>
    </p:spTree>
    <p:extLst>
      <p:ext uri="{BB962C8B-B14F-4D97-AF65-F5344CB8AC3E}">
        <p14:creationId xmlns:p14="http://schemas.microsoft.com/office/powerpoint/2010/main" val="34333074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コンテンツ プレースホルダー 4">
            <a:extLst>
              <a:ext uri="{FF2B5EF4-FFF2-40B4-BE49-F238E27FC236}">
                <a16:creationId xmlns:a16="http://schemas.microsoft.com/office/drawing/2014/main" id="{2680A6D9-B3E5-4259-9D4E-0FF324DF0979}"/>
              </a:ext>
            </a:extLst>
          </p:cNvPr>
          <p:cNvPicPr>
            <a:picLocks noGrp="1" noChangeAspect="1"/>
          </p:cNvPicPr>
          <p:nvPr>
            <p:ph idx="1"/>
          </p:nvPr>
        </p:nvPicPr>
        <p:blipFill rotWithShape="1">
          <a:blip r:embed="rId2"/>
          <a:srcRect l="28434" t="9746" r="29370" b="7198"/>
          <a:stretch/>
        </p:blipFill>
        <p:spPr>
          <a:xfrm>
            <a:off x="1382744" y="175541"/>
            <a:ext cx="5909877" cy="6540264"/>
          </a:xfrm>
        </p:spPr>
      </p:pic>
    </p:spTree>
    <p:extLst>
      <p:ext uri="{BB962C8B-B14F-4D97-AF65-F5344CB8AC3E}">
        <p14:creationId xmlns:p14="http://schemas.microsoft.com/office/powerpoint/2010/main" val="33460051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8F4143D-813E-4503-80F2-E05AA40FF69A}"/>
              </a:ext>
            </a:extLst>
          </p:cNvPr>
          <p:cNvSpPr>
            <a:spLocks noGrp="1"/>
          </p:cNvSpPr>
          <p:nvPr>
            <p:ph type="title"/>
          </p:nvPr>
        </p:nvSpPr>
        <p:spPr/>
        <p:txBody>
          <a:bodyPr/>
          <a:lstStyle/>
          <a:p>
            <a:r>
              <a:rPr lang="ja-JP" altLang="en-US" dirty="0"/>
              <a:t>①原爆の特徴　ウ　放射線</a:t>
            </a:r>
            <a:endParaRPr kumimoji="1" lang="ja-JP" altLang="en-US" dirty="0"/>
          </a:p>
        </p:txBody>
      </p:sp>
      <p:sp>
        <p:nvSpPr>
          <p:cNvPr id="3" name="コンテンツ プレースホルダー 2">
            <a:extLst>
              <a:ext uri="{FF2B5EF4-FFF2-40B4-BE49-F238E27FC236}">
                <a16:creationId xmlns:a16="http://schemas.microsoft.com/office/drawing/2014/main" id="{A79C93EF-26D3-4743-A520-DA49F8637E66}"/>
              </a:ext>
            </a:extLst>
          </p:cNvPr>
          <p:cNvSpPr>
            <a:spLocks noGrp="1"/>
          </p:cNvSpPr>
          <p:nvPr>
            <p:ph idx="1"/>
          </p:nvPr>
        </p:nvSpPr>
        <p:spPr>
          <a:xfrm>
            <a:off x="880533" y="1253331"/>
            <a:ext cx="8543926" cy="5239544"/>
          </a:xfrm>
        </p:spPr>
        <p:txBody>
          <a:bodyPr>
            <a:normAutofit fontScale="62500" lnSpcReduction="20000"/>
          </a:bodyPr>
          <a:lstStyle/>
          <a:p>
            <a:pPr marL="0" indent="0">
              <a:buNone/>
            </a:pPr>
            <a:endParaRPr lang="en-US" altLang="ja-JP" dirty="0">
              <a:ea typeface="游明朝" panose="02020400000000000000" pitchFamily="18" charset="-128"/>
              <a:cs typeface="Times New Roman" panose="02020603050405020304" pitchFamily="18" charset="0"/>
            </a:endParaRPr>
          </a:p>
          <a:p>
            <a:pPr marL="0" indent="0">
              <a:buNone/>
            </a:pPr>
            <a:r>
              <a:rPr lang="ja-JP" altLang="en-US" dirty="0">
                <a:ea typeface="游明朝" panose="02020400000000000000" pitchFamily="18" charset="-128"/>
                <a:cs typeface="Times New Roman" panose="02020603050405020304" pitchFamily="18" charset="0"/>
              </a:rPr>
              <a:t>〇広島平和記念資料館</a:t>
            </a:r>
            <a:r>
              <a:rPr lang="en-US" altLang="ja-JP" dirty="0">
                <a:ea typeface="游明朝" panose="02020400000000000000" pitchFamily="18" charset="-128"/>
                <a:cs typeface="Times New Roman" panose="02020603050405020304" pitchFamily="18" charset="0"/>
              </a:rPr>
              <a:t>HP</a:t>
            </a:r>
            <a:r>
              <a:rPr lang="ja-JP" altLang="en-US" dirty="0">
                <a:ea typeface="游明朝" panose="02020400000000000000" pitchFamily="18" charset="-128"/>
                <a:cs typeface="Times New Roman" panose="02020603050405020304" pitchFamily="18" charset="0"/>
              </a:rPr>
              <a:t>（</a:t>
            </a:r>
            <a:r>
              <a:rPr lang="en-US" altLang="ja-JP" dirty="0">
                <a:hlinkClick r:id="rId2"/>
              </a:rPr>
              <a:t> hpmmuseum.jp </a:t>
            </a:r>
            <a:r>
              <a:rPr lang="ja-JP" altLang="en-US" dirty="0"/>
              <a:t>）</a:t>
            </a:r>
            <a:r>
              <a:rPr lang="ja-JP" altLang="en-US" dirty="0">
                <a:ea typeface="游明朝" panose="02020400000000000000" pitchFamily="18" charset="-128"/>
                <a:cs typeface="Times New Roman" panose="02020603050405020304" pitchFamily="18" charset="0"/>
              </a:rPr>
              <a:t>　</a:t>
            </a:r>
            <a:endParaRPr lang="en-US" altLang="ja-JP" dirty="0">
              <a:ea typeface="游明朝" panose="02020400000000000000" pitchFamily="18" charset="-128"/>
              <a:cs typeface="Times New Roman" panose="02020603050405020304" pitchFamily="18" charset="0"/>
            </a:endParaRPr>
          </a:p>
          <a:p>
            <a:pPr marL="0" indent="0">
              <a:buNone/>
            </a:pPr>
            <a:r>
              <a:rPr lang="ja-JP" altLang="en-US" b="0" i="0" dirty="0">
                <a:solidFill>
                  <a:srgbClr val="333333"/>
                </a:solidFill>
                <a:effectLst/>
                <a:latin typeface="AvenirNextLTW01-Regular"/>
              </a:rPr>
              <a:t>「展示・催し物」→「常設展示」→「</a:t>
            </a:r>
            <a:r>
              <a:rPr lang="ja-JP" altLang="en-US" dirty="0">
                <a:solidFill>
                  <a:srgbClr val="333333"/>
                </a:solidFill>
                <a:latin typeface="AvenirNextLTW01-Regular"/>
                <a:ea typeface="游明朝" panose="02020400000000000000" pitchFamily="18" charset="-128"/>
                <a:cs typeface="Times New Roman" panose="02020603050405020304" pitchFamily="18" charset="0"/>
              </a:rPr>
              <a:t>５核兵器の危険性」</a:t>
            </a:r>
            <a:endParaRPr lang="en-US" altLang="ja-JP" dirty="0">
              <a:solidFill>
                <a:srgbClr val="333333"/>
              </a:solidFill>
              <a:latin typeface="AvenirNextLTW01-Regular"/>
              <a:ea typeface="游明朝" panose="02020400000000000000" pitchFamily="18" charset="-128"/>
              <a:cs typeface="Times New Roman" panose="02020603050405020304" pitchFamily="18" charset="0"/>
            </a:endParaRPr>
          </a:p>
          <a:p>
            <a:pPr marL="0" indent="0">
              <a:buNone/>
            </a:pPr>
            <a:r>
              <a:rPr lang="ja-JP" altLang="en-US" dirty="0">
                <a:ea typeface="游明朝" panose="02020400000000000000" pitchFamily="18" charset="-128"/>
                <a:cs typeface="Times New Roman" panose="02020603050405020304" pitchFamily="18" charset="0"/>
              </a:rPr>
              <a:t>・「５－２原子爆弾の脅威」→「５－２－５放射線」</a:t>
            </a:r>
            <a:endParaRPr lang="en-US" altLang="ja-JP" dirty="0">
              <a:ea typeface="游明朝" panose="02020400000000000000" pitchFamily="18" charset="-128"/>
              <a:cs typeface="Times New Roman" panose="02020603050405020304" pitchFamily="18" charset="0"/>
            </a:endParaRPr>
          </a:p>
          <a:p>
            <a:pPr marL="0" indent="0">
              <a:buNone/>
            </a:pPr>
            <a:r>
              <a:rPr lang="ja-JP" altLang="en-US" dirty="0">
                <a:ea typeface="游明朝" panose="02020400000000000000" pitchFamily="18" charset="-128"/>
                <a:cs typeface="Times New Roman" panose="02020603050405020304" pitchFamily="18" charset="0"/>
              </a:rPr>
              <a:t>・「この項目内の資料」→</a:t>
            </a:r>
            <a:endParaRPr lang="en-US" altLang="ja-JP" dirty="0">
              <a:ea typeface="游明朝" panose="02020400000000000000" pitchFamily="18" charset="-128"/>
              <a:cs typeface="Times New Roman" panose="02020603050405020304" pitchFamily="18" charset="0"/>
            </a:endParaRPr>
          </a:p>
          <a:p>
            <a:pPr marL="0" indent="0">
              <a:buNone/>
            </a:pPr>
            <a:endParaRPr lang="en-US" altLang="ja-JP" dirty="0">
              <a:ea typeface="游明朝" panose="02020400000000000000" pitchFamily="18" charset="-128"/>
              <a:cs typeface="Times New Roman" panose="02020603050405020304" pitchFamily="18" charset="0"/>
            </a:endParaRPr>
          </a:p>
          <a:p>
            <a:pPr marL="0" indent="0">
              <a:buNone/>
            </a:pPr>
            <a:r>
              <a:rPr lang="ja-JP" altLang="en-US" dirty="0">
                <a:ea typeface="游明朝" panose="02020400000000000000" pitchFamily="18" charset="-128"/>
                <a:cs typeface="Times New Roman" panose="02020603050405020304" pitchFamily="18" charset="0"/>
              </a:rPr>
              <a:t>「</a:t>
            </a:r>
            <a:r>
              <a:rPr lang="en-US" altLang="ja-JP" dirty="0">
                <a:ea typeface="游明朝" panose="02020400000000000000" pitchFamily="18" charset="-128"/>
                <a:cs typeface="Times New Roman" panose="02020603050405020304" pitchFamily="18" charset="0"/>
              </a:rPr>
              <a:t>1 </a:t>
            </a:r>
            <a:r>
              <a:rPr lang="ja-JP" altLang="en-US" dirty="0">
                <a:ea typeface="游明朝" panose="02020400000000000000" pitchFamily="18" charset="-128"/>
                <a:cs typeface="Times New Roman" panose="02020603050405020304" pitchFamily="18" charset="0"/>
              </a:rPr>
              <a:t>初期放射線と残留放射線」</a:t>
            </a:r>
            <a:endParaRPr lang="en-US" altLang="ja-JP" dirty="0">
              <a:ea typeface="游明朝" panose="02020400000000000000" pitchFamily="18" charset="-128"/>
              <a:cs typeface="Times New Roman" panose="02020603050405020304" pitchFamily="18" charset="0"/>
            </a:endParaRPr>
          </a:p>
          <a:p>
            <a:pPr marL="0" indent="0">
              <a:buNone/>
            </a:pPr>
            <a:r>
              <a:rPr lang="ja-JP" altLang="en-US" dirty="0">
                <a:hlinkClick r:id="rId3"/>
              </a:rPr>
              <a:t>広島平和記念資料館 </a:t>
            </a:r>
            <a:r>
              <a:rPr lang="en-US" altLang="ja-JP" dirty="0">
                <a:hlinkClick r:id="rId3"/>
              </a:rPr>
              <a:t>| </a:t>
            </a:r>
            <a:r>
              <a:rPr lang="ja-JP" altLang="en-US" dirty="0">
                <a:hlinkClick r:id="rId3"/>
              </a:rPr>
              <a:t>展示を見る </a:t>
            </a:r>
            <a:r>
              <a:rPr lang="en-US" altLang="ja-JP" dirty="0">
                <a:hlinkClick r:id="rId3"/>
              </a:rPr>
              <a:t>| </a:t>
            </a:r>
            <a:r>
              <a:rPr lang="ja-JP" altLang="en-US" dirty="0">
                <a:hlinkClick r:id="rId3"/>
              </a:rPr>
              <a:t>常設展示 </a:t>
            </a:r>
            <a:r>
              <a:rPr lang="en-US" altLang="ja-JP" dirty="0">
                <a:hlinkClick r:id="rId3"/>
              </a:rPr>
              <a:t>| 5 </a:t>
            </a:r>
            <a:r>
              <a:rPr lang="ja-JP" altLang="en-US" dirty="0">
                <a:hlinkClick r:id="rId3"/>
              </a:rPr>
              <a:t>核兵器の危険性 </a:t>
            </a:r>
            <a:r>
              <a:rPr lang="en-US" altLang="ja-JP" dirty="0">
                <a:hlinkClick r:id="rId3"/>
              </a:rPr>
              <a:t>| 5-2 </a:t>
            </a:r>
            <a:r>
              <a:rPr lang="ja-JP" altLang="en-US" dirty="0">
                <a:hlinkClick r:id="rId3"/>
              </a:rPr>
              <a:t>原子爆弾の脅威 </a:t>
            </a:r>
            <a:r>
              <a:rPr lang="en-US" altLang="ja-JP" dirty="0">
                <a:hlinkClick r:id="rId3"/>
              </a:rPr>
              <a:t>| 5-2-5 </a:t>
            </a:r>
            <a:r>
              <a:rPr lang="ja-JP" altLang="en-US" dirty="0">
                <a:hlinkClick r:id="rId3"/>
              </a:rPr>
              <a:t>放射線 </a:t>
            </a:r>
            <a:r>
              <a:rPr lang="en-US" altLang="ja-JP" dirty="0">
                <a:hlinkClick r:id="rId3"/>
              </a:rPr>
              <a:t>| 5-2-5-1 </a:t>
            </a:r>
            <a:r>
              <a:rPr lang="ja-JP" altLang="en-US" dirty="0">
                <a:hlinkClick r:id="rId3"/>
              </a:rPr>
              <a:t>初期放射線と残留放射線 </a:t>
            </a:r>
            <a:r>
              <a:rPr lang="en-US" altLang="ja-JP" dirty="0">
                <a:hlinkClick r:id="rId3"/>
              </a:rPr>
              <a:t>(hpmmuseum.jp)</a:t>
            </a:r>
            <a:r>
              <a:rPr lang="ja-JP" altLang="en-US" dirty="0"/>
              <a:t>、</a:t>
            </a:r>
            <a:endParaRPr lang="en-US" altLang="ja-JP" dirty="0"/>
          </a:p>
          <a:p>
            <a:pPr marL="0" indent="0">
              <a:buNone/>
            </a:pPr>
            <a:r>
              <a:rPr lang="ja-JP" altLang="en-US" dirty="0"/>
              <a:t>「２</a:t>
            </a:r>
            <a:r>
              <a:rPr lang="ja-JP" altLang="en-US" dirty="0">
                <a:ea typeface="游明朝" panose="02020400000000000000" pitchFamily="18" charset="-128"/>
                <a:cs typeface="Times New Roman" panose="02020603050405020304" pitchFamily="18" charset="0"/>
              </a:rPr>
              <a:t>被爆線量と放射線による障害」</a:t>
            </a:r>
            <a:endParaRPr lang="en-US" altLang="ja-JP" dirty="0">
              <a:ea typeface="游明朝" panose="02020400000000000000" pitchFamily="18" charset="-128"/>
              <a:cs typeface="Times New Roman" panose="02020603050405020304" pitchFamily="18" charset="0"/>
            </a:endParaRPr>
          </a:p>
          <a:p>
            <a:pPr marL="0" indent="0">
              <a:buNone/>
            </a:pPr>
            <a:r>
              <a:rPr lang="ja-JP" altLang="en-US" dirty="0">
                <a:hlinkClick r:id="rId4"/>
              </a:rPr>
              <a:t>広島平和記念資料館 </a:t>
            </a:r>
            <a:r>
              <a:rPr lang="en-US" altLang="ja-JP" dirty="0">
                <a:hlinkClick r:id="rId4"/>
              </a:rPr>
              <a:t>| </a:t>
            </a:r>
            <a:r>
              <a:rPr lang="ja-JP" altLang="en-US" dirty="0">
                <a:hlinkClick r:id="rId4"/>
              </a:rPr>
              <a:t>展示を見る </a:t>
            </a:r>
            <a:r>
              <a:rPr lang="en-US" altLang="ja-JP" dirty="0">
                <a:hlinkClick r:id="rId4"/>
              </a:rPr>
              <a:t>| </a:t>
            </a:r>
            <a:r>
              <a:rPr lang="ja-JP" altLang="en-US" dirty="0">
                <a:hlinkClick r:id="rId4"/>
              </a:rPr>
              <a:t>常設展示 </a:t>
            </a:r>
            <a:r>
              <a:rPr lang="en-US" altLang="ja-JP" dirty="0">
                <a:hlinkClick r:id="rId4"/>
              </a:rPr>
              <a:t>| 5 </a:t>
            </a:r>
            <a:r>
              <a:rPr lang="ja-JP" altLang="en-US" dirty="0">
                <a:hlinkClick r:id="rId4"/>
              </a:rPr>
              <a:t>核兵器の危険性 </a:t>
            </a:r>
            <a:r>
              <a:rPr lang="en-US" altLang="ja-JP" dirty="0">
                <a:hlinkClick r:id="rId4"/>
              </a:rPr>
              <a:t>| 5-2 </a:t>
            </a:r>
            <a:r>
              <a:rPr lang="ja-JP" altLang="en-US" dirty="0">
                <a:hlinkClick r:id="rId4"/>
              </a:rPr>
              <a:t>原子爆弾の脅威 </a:t>
            </a:r>
            <a:r>
              <a:rPr lang="en-US" altLang="ja-JP" dirty="0">
                <a:hlinkClick r:id="rId4"/>
              </a:rPr>
              <a:t>| 5-2-5 </a:t>
            </a:r>
            <a:r>
              <a:rPr lang="ja-JP" altLang="en-US" dirty="0">
                <a:hlinkClick r:id="rId4"/>
              </a:rPr>
              <a:t>放射線 </a:t>
            </a:r>
            <a:r>
              <a:rPr lang="en-US" altLang="ja-JP" dirty="0">
                <a:hlinkClick r:id="rId4"/>
              </a:rPr>
              <a:t>| 5-2-5-2 </a:t>
            </a:r>
            <a:r>
              <a:rPr lang="ja-JP" altLang="en-US" dirty="0">
                <a:hlinkClick r:id="rId4"/>
              </a:rPr>
              <a:t>被ばく線量と放射線による障害 </a:t>
            </a:r>
            <a:r>
              <a:rPr lang="en-US" altLang="ja-JP" dirty="0">
                <a:hlinkClick r:id="rId4"/>
              </a:rPr>
              <a:t>(hpmmuseum.jp)</a:t>
            </a:r>
            <a:endParaRPr lang="en-US" altLang="ja-JP" dirty="0"/>
          </a:p>
          <a:p>
            <a:pPr marL="0" indent="0">
              <a:buNone/>
            </a:pPr>
            <a:r>
              <a:rPr lang="ja-JP" altLang="en-US" dirty="0">
                <a:ea typeface="游明朝" panose="02020400000000000000" pitchFamily="18" charset="-128"/>
                <a:cs typeface="Times New Roman" panose="02020603050405020304" pitchFamily="18" charset="0"/>
              </a:rPr>
              <a:t>「３放射線による影響が大きい人体の部位」</a:t>
            </a:r>
            <a:endParaRPr lang="en-US" altLang="ja-JP" dirty="0">
              <a:ea typeface="游明朝" panose="02020400000000000000" pitchFamily="18" charset="-128"/>
              <a:cs typeface="Times New Roman" panose="02020603050405020304" pitchFamily="18" charset="0"/>
            </a:endParaRPr>
          </a:p>
          <a:p>
            <a:pPr marL="0" indent="0">
              <a:buNone/>
            </a:pPr>
            <a:r>
              <a:rPr lang="ja-JP" altLang="en-US" dirty="0">
                <a:hlinkClick r:id="rId5"/>
              </a:rPr>
              <a:t>広島平和記念資料館 </a:t>
            </a:r>
            <a:r>
              <a:rPr lang="en-US" altLang="ja-JP" dirty="0">
                <a:hlinkClick r:id="rId5"/>
              </a:rPr>
              <a:t>| </a:t>
            </a:r>
            <a:r>
              <a:rPr lang="ja-JP" altLang="en-US" dirty="0">
                <a:hlinkClick r:id="rId5"/>
              </a:rPr>
              <a:t>展示を見る </a:t>
            </a:r>
            <a:r>
              <a:rPr lang="en-US" altLang="ja-JP" dirty="0">
                <a:hlinkClick r:id="rId5"/>
              </a:rPr>
              <a:t>| </a:t>
            </a:r>
            <a:r>
              <a:rPr lang="ja-JP" altLang="en-US" dirty="0">
                <a:hlinkClick r:id="rId5"/>
              </a:rPr>
              <a:t>常設展示 </a:t>
            </a:r>
            <a:r>
              <a:rPr lang="en-US" altLang="ja-JP" dirty="0">
                <a:hlinkClick r:id="rId5"/>
              </a:rPr>
              <a:t>| 5 </a:t>
            </a:r>
            <a:r>
              <a:rPr lang="ja-JP" altLang="en-US" dirty="0">
                <a:hlinkClick r:id="rId5"/>
              </a:rPr>
              <a:t>核兵器の危険性 </a:t>
            </a:r>
            <a:r>
              <a:rPr lang="en-US" altLang="ja-JP" dirty="0">
                <a:hlinkClick r:id="rId5"/>
              </a:rPr>
              <a:t>| 5-2 </a:t>
            </a:r>
            <a:r>
              <a:rPr lang="ja-JP" altLang="en-US" dirty="0">
                <a:hlinkClick r:id="rId5"/>
              </a:rPr>
              <a:t>原子爆弾の脅威 </a:t>
            </a:r>
            <a:r>
              <a:rPr lang="en-US" altLang="ja-JP" dirty="0">
                <a:hlinkClick r:id="rId5"/>
              </a:rPr>
              <a:t>| 5-2-5 </a:t>
            </a:r>
            <a:r>
              <a:rPr lang="ja-JP" altLang="en-US" dirty="0">
                <a:hlinkClick r:id="rId5"/>
              </a:rPr>
              <a:t>放射線 </a:t>
            </a:r>
            <a:r>
              <a:rPr lang="en-US" altLang="ja-JP" dirty="0">
                <a:hlinkClick r:id="rId5"/>
              </a:rPr>
              <a:t>| 5-2-5-3 </a:t>
            </a:r>
            <a:r>
              <a:rPr lang="ja-JP" altLang="en-US" dirty="0">
                <a:hlinkClick r:id="rId5"/>
              </a:rPr>
              <a:t>放射線による影響が大きい人体の部位 </a:t>
            </a:r>
            <a:r>
              <a:rPr lang="en-US" altLang="ja-JP" dirty="0">
                <a:hlinkClick r:id="rId5"/>
              </a:rPr>
              <a:t>(hpmmuseum.jp)</a:t>
            </a:r>
            <a:endParaRPr lang="en-US" altLang="ja-JP" dirty="0">
              <a:ea typeface="游明朝" panose="02020400000000000000" pitchFamily="18" charset="-128"/>
              <a:cs typeface="Times New Roman" panose="02020603050405020304" pitchFamily="18" charset="0"/>
            </a:endParaRPr>
          </a:p>
        </p:txBody>
      </p:sp>
    </p:spTree>
    <p:extLst>
      <p:ext uri="{BB962C8B-B14F-4D97-AF65-F5344CB8AC3E}">
        <p14:creationId xmlns:p14="http://schemas.microsoft.com/office/powerpoint/2010/main" val="25141349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a:extLst>
              <a:ext uri="{FF2B5EF4-FFF2-40B4-BE49-F238E27FC236}">
                <a16:creationId xmlns:a16="http://schemas.microsoft.com/office/drawing/2014/main" id="{8C52D764-697B-45B4-ABCA-289745F3F64F}"/>
              </a:ext>
            </a:extLst>
          </p:cNvPr>
          <p:cNvPicPr>
            <a:picLocks noChangeAspect="1"/>
          </p:cNvPicPr>
          <p:nvPr/>
        </p:nvPicPr>
        <p:blipFill rotWithShape="1">
          <a:blip r:embed="rId2"/>
          <a:srcRect l="35714" t="13315" r="46548" b="17021"/>
          <a:stretch/>
        </p:blipFill>
        <p:spPr>
          <a:xfrm>
            <a:off x="229888" y="365125"/>
            <a:ext cx="2668305" cy="5891763"/>
          </a:xfrm>
          <a:prstGeom prst="rect">
            <a:avLst/>
          </a:prstGeom>
        </p:spPr>
      </p:pic>
      <p:pic>
        <p:nvPicPr>
          <p:cNvPr id="11" name="図 10">
            <a:extLst>
              <a:ext uri="{FF2B5EF4-FFF2-40B4-BE49-F238E27FC236}">
                <a16:creationId xmlns:a16="http://schemas.microsoft.com/office/drawing/2014/main" id="{1798EC7C-5D19-48B4-BBEF-E08F3B314631}"/>
              </a:ext>
            </a:extLst>
          </p:cNvPr>
          <p:cNvPicPr>
            <a:picLocks noChangeAspect="1"/>
          </p:cNvPicPr>
          <p:nvPr/>
        </p:nvPicPr>
        <p:blipFill rotWithShape="1">
          <a:blip r:embed="rId3"/>
          <a:srcRect l="28657" t="9927" r="44925" b="17397"/>
          <a:stretch/>
        </p:blipFill>
        <p:spPr>
          <a:xfrm>
            <a:off x="3008903" y="601111"/>
            <a:ext cx="3632783" cy="5618741"/>
          </a:xfrm>
          <a:prstGeom prst="rect">
            <a:avLst/>
          </a:prstGeom>
        </p:spPr>
      </p:pic>
      <p:pic>
        <p:nvPicPr>
          <p:cNvPr id="12" name="コンテンツ プレースホルダー 4">
            <a:extLst>
              <a:ext uri="{FF2B5EF4-FFF2-40B4-BE49-F238E27FC236}">
                <a16:creationId xmlns:a16="http://schemas.microsoft.com/office/drawing/2014/main" id="{D228AD0A-C730-424A-8F99-9054050E78E0}"/>
              </a:ext>
            </a:extLst>
          </p:cNvPr>
          <p:cNvPicPr>
            <a:picLocks noChangeAspect="1"/>
          </p:cNvPicPr>
          <p:nvPr/>
        </p:nvPicPr>
        <p:blipFill rotWithShape="1">
          <a:blip r:embed="rId4"/>
          <a:srcRect l="28542" t="27416" r="44606" b="9916"/>
          <a:stretch/>
        </p:blipFill>
        <p:spPr>
          <a:xfrm>
            <a:off x="6530978" y="638148"/>
            <a:ext cx="3316311" cy="4351338"/>
          </a:xfrm>
          <a:prstGeom prst="rect">
            <a:avLst/>
          </a:prstGeom>
        </p:spPr>
      </p:pic>
    </p:spTree>
    <p:extLst>
      <p:ext uri="{BB962C8B-B14F-4D97-AF65-F5344CB8AC3E}">
        <p14:creationId xmlns:p14="http://schemas.microsoft.com/office/powerpoint/2010/main" val="26943470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8F4143D-813E-4503-80F2-E05AA40FF69A}"/>
              </a:ext>
            </a:extLst>
          </p:cNvPr>
          <p:cNvSpPr>
            <a:spLocks noGrp="1"/>
          </p:cNvSpPr>
          <p:nvPr>
            <p:ph type="title"/>
          </p:nvPr>
        </p:nvSpPr>
        <p:spPr/>
        <p:txBody>
          <a:bodyPr/>
          <a:lstStyle/>
          <a:p>
            <a:r>
              <a:rPr lang="ja-JP" altLang="en-US" dirty="0"/>
              <a:t>①原爆の特徴　ウ　放射線</a:t>
            </a:r>
            <a:endParaRPr kumimoji="1" lang="ja-JP" altLang="en-US" dirty="0"/>
          </a:p>
        </p:txBody>
      </p:sp>
      <p:sp>
        <p:nvSpPr>
          <p:cNvPr id="3" name="コンテンツ プレースホルダー 2">
            <a:extLst>
              <a:ext uri="{FF2B5EF4-FFF2-40B4-BE49-F238E27FC236}">
                <a16:creationId xmlns:a16="http://schemas.microsoft.com/office/drawing/2014/main" id="{A79C93EF-26D3-4743-A520-DA49F8637E66}"/>
              </a:ext>
            </a:extLst>
          </p:cNvPr>
          <p:cNvSpPr>
            <a:spLocks noGrp="1"/>
          </p:cNvSpPr>
          <p:nvPr>
            <p:ph idx="1"/>
          </p:nvPr>
        </p:nvSpPr>
        <p:spPr>
          <a:xfrm>
            <a:off x="936978" y="1253332"/>
            <a:ext cx="8624711" cy="4978136"/>
          </a:xfrm>
        </p:spPr>
        <p:txBody>
          <a:bodyPr>
            <a:normAutofit fontScale="85000" lnSpcReduction="10000"/>
          </a:bodyPr>
          <a:lstStyle/>
          <a:p>
            <a:pPr marL="0" indent="0">
              <a:buNone/>
            </a:pPr>
            <a:endParaRPr lang="en-US" altLang="ja-JP" dirty="0">
              <a:ea typeface="游明朝" panose="02020400000000000000" pitchFamily="18" charset="-128"/>
              <a:cs typeface="Times New Roman" panose="02020603050405020304" pitchFamily="18" charset="0"/>
            </a:endParaRPr>
          </a:p>
          <a:p>
            <a:pPr marL="0" indent="0">
              <a:buNone/>
            </a:pPr>
            <a:r>
              <a:rPr lang="ja-JP" altLang="en-US" dirty="0">
                <a:ea typeface="游明朝" panose="02020400000000000000" pitchFamily="18" charset="-128"/>
                <a:cs typeface="Times New Roman" panose="02020603050405020304" pitchFamily="18" charset="0"/>
              </a:rPr>
              <a:t>〇広島平和記念資料館</a:t>
            </a:r>
            <a:r>
              <a:rPr lang="en-US" altLang="ja-JP" dirty="0">
                <a:ea typeface="游明朝" panose="02020400000000000000" pitchFamily="18" charset="-128"/>
                <a:cs typeface="Times New Roman" panose="02020603050405020304" pitchFamily="18" charset="0"/>
              </a:rPr>
              <a:t>HP</a:t>
            </a:r>
            <a:r>
              <a:rPr lang="ja-JP" altLang="en-US" dirty="0">
                <a:ea typeface="游明朝" panose="02020400000000000000" pitchFamily="18" charset="-128"/>
                <a:cs typeface="Times New Roman" panose="02020603050405020304" pitchFamily="18" charset="0"/>
              </a:rPr>
              <a:t>（</a:t>
            </a:r>
            <a:r>
              <a:rPr lang="en-US" altLang="ja-JP" dirty="0">
                <a:hlinkClick r:id="rId2"/>
              </a:rPr>
              <a:t> hpmmuseum.jp </a:t>
            </a:r>
            <a:r>
              <a:rPr lang="ja-JP" altLang="en-US" dirty="0"/>
              <a:t>）</a:t>
            </a:r>
            <a:r>
              <a:rPr lang="ja-JP" altLang="en-US" dirty="0">
                <a:ea typeface="游明朝" panose="02020400000000000000" pitchFamily="18" charset="-128"/>
                <a:cs typeface="Times New Roman" panose="02020603050405020304" pitchFamily="18" charset="0"/>
              </a:rPr>
              <a:t>　</a:t>
            </a:r>
            <a:endParaRPr lang="en-US" altLang="ja-JP" dirty="0">
              <a:ea typeface="游明朝" panose="02020400000000000000" pitchFamily="18" charset="-128"/>
              <a:cs typeface="Times New Roman" panose="02020603050405020304" pitchFamily="18" charset="0"/>
            </a:endParaRPr>
          </a:p>
          <a:p>
            <a:pPr marL="0" indent="0">
              <a:buNone/>
            </a:pPr>
            <a:r>
              <a:rPr lang="ja-JP" altLang="en-US" b="0" i="0" dirty="0">
                <a:solidFill>
                  <a:srgbClr val="333333"/>
                </a:solidFill>
                <a:effectLst/>
                <a:latin typeface="AvenirNextLTW01-Regular"/>
              </a:rPr>
              <a:t>「展示・催し物」→「常設展示」→「</a:t>
            </a:r>
            <a:r>
              <a:rPr lang="ja-JP" altLang="en-US" dirty="0">
                <a:solidFill>
                  <a:srgbClr val="333333"/>
                </a:solidFill>
                <a:latin typeface="AvenirNextLTW01-Regular"/>
                <a:ea typeface="游明朝" panose="02020400000000000000" pitchFamily="18" charset="-128"/>
                <a:cs typeface="Times New Roman" panose="02020603050405020304" pitchFamily="18" charset="0"/>
              </a:rPr>
              <a:t>５核兵器の危険性」</a:t>
            </a:r>
            <a:endParaRPr lang="en-US" altLang="ja-JP" dirty="0">
              <a:solidFill>
                <a:srgbClr val="333333"/>
              </a:solidFill>
              <a:latin typeface="AvenirNextLTW01-Regular"/>
              <a:ea typeface="游明朝" panose="02020400000000000000" pitchFamily="18" charset="-128"/>
              <a:cs typeface="Times New Roman" panose="02020603050405020304" pitchFamily="18" charset="0"/>
            </a:endParaRPr>
          </a:p>
          <a:p>
            <a:pPr marL="0" indent="0">
              <a:buNone/>
            </a:pPr>
            <a:r>
              <a:rPr lang="ja-JP" altLang="en-US" dirty="0">
                <a:ea typeface="游明朝" panose="02020400000000000000" pitchFamily="18" charset="-128"/>
                <a:cs typeface="Times New Roman" panose="02020603050405020304" pitchFamily="18" charset="0"/>
              </a:rPr>
              <a:t>・「５－２原子爆弾の脅威」→「５－２－５放射線」</a:t>
            </a:r>
            <a:endParaRPr lang="en-US" altLang="ja-JP" dirty="0">
              <a:ea typeface="游明朝" panose="02020400000000000000" pitchFamily="18" charset="-128"/>
              <a:cs typeface="Times New Roman" panose="02020603050405020304" pitchFamily="18" charset="0"/>
            </a:endParaRPr>
          </a:p>
          <a:p>
            <a:pPr marL="0" indent="0">
              <a:buNone/>
            </a:pPr>
            <a:r>
              <a:rPr lang="ja-JP" altLang="en-US" dirty="0">
                <a:ea typeface="游明朝" panose="02020400000000000000" pitchFamily="18" charset="-128"/>
                <a:cs typeface="Times New Roman" panose="02020603050405020304" pitchFamily="18" charset="0"/>
              </a:rPr>
              <a:t>・「この項目内の資料」→</a:t>
            </a:r>
            <a:endParaRPr lang="en-US" altLang="ja-JP" dirty="0">
              <a:ea typeface="游明朝" panose="02020400000000000000" pitchFamily="18" charset="-128"/>
              <a:cs typeface="Times New Roman" panose="02020603050405020304" pitchFamily="18" charset="0"/>
            </a:endParaRPr>
          </a:p>
          <a:p>
            <a:pPr marL="0" indent="0">
              <a:buNone/>
            </a:pPr>
            <a:r>
              <a:rPr lang="ja-JP" altLang="en-US" dirty="0">
                <a:ea typeface="游明朝" panose="02020400000000000000" pitchFamily="18" charset="-128"/>
                <a:cs typeface="Times New Roman" panose="02020603050405020304" pitchFamily="18" charset="0"/>
              </a:rPr>
              <a:t>「</a:t>
            </a:r>
            <a:r>
              <a:rPr lang="en-US" altLang="ja-JP" dirty="0">
                <a:ea typeface="游明朝" panose="02020400000000000000" pitchFamily="18" charset="-128"/>
                <a:cs typeface="Times New Roman" panose="02020603050405020304" pitchFamily="18" charset="0"/>
              </a:rPr>
              <a:t>4</a:t>
            </a:r>
            <a:r>
              <a:rPr lang="ja-JP" altLang="en-US" dirty="0">
                <a:ea typeface="游明朝" panose="02020400000000000000" pitchFamily="18" charset="-128"/>
                <a:cs typeface="Times New Roman" panose="02020603050405020304" pitchFamily="18" charset="0"/>
              </a:rPr>
              <a:t>急性障害と後障害」</a:t>
            </a:r>
            <a:endParaRPr lang="en-US" altLang="ja-JP" dirty="0">
              <a:ea typeface="游明朝" panose="02020400000000000000" pitchFamily="18" charset="-128"/>
              <a:cs typeface="Times New Roman" panose="02020603050405020304" pitchFamily="18" charset="0"/>
            </a:endParaRPr>
          </a:p>
          <a:p>
            <a:pPr marL="0" indent="0">
              <a:buNone/>
            </a:pPr>
            <a:r>
              <a:rPr lang="ja-JP" altLang="en-US" dirty="0">
                <a:hlinkClick r:id="rId3"/>
              </a:rPr>
              <a:t>広島平和記念資料館 </a:t>
            </a:r>
            <a:r>
              <a:rPr lang="en-US" altLang="ja-JP" dirty="0">
                <a:hlinkClick r:id="rId3"/>
              </a:rPr>
              <a:t>| </a:t>
            </a:r>
            <a:r>
              <a:rPr lang="ja-JP" altLang="en-US" dirty="0">
                <a:hlinkClick r:id="rId3"/>
              </a:rPr>
              <a:t>展示を見る </a:t>
            </a:r>
            <a:r>
              <a:rPr lang="en-US" altLang="ja-JP" dirty="0">
                <a:hlinkClick r:id="rId3"/>
              </a:rPr>
              <a:t>| </a:t>
            </a:r>
            <a:r>
              <a:rPr lang="ja-JP" altLang="en-US" dirty="0">
                <a:hlinkClick r:id="rId3"/>
              </a:rPr>
              <a:t>常設展示 </a:t>
            </a:r>
            <a:r>
              <a:rPr lang="en-US" altLang="ja-JP" dirty="0">
                <a:hlinkClick r:id="rId3"/>
              </a:rPr>
              <a:t>| 5 </a:t>
            </a:r>
            <a:r>
              <a:rPr lang="ja-JP" altLang="en-US" dirty="0">
                <a:hlinkClick r:id="rId3"/>
              </a:rPr>
              <a:t>核兵器の危険性 </a:t>
            </a:r>
            <a:r>
              <a:rPr lang="en-US" altLang="ja-JP" dirty="0">
                <a:hlinkClick r:id="rId3"/>
              </a:rPr>
              <a:t>| 5-2 </a:t>
            </a:r>
            <a:r>
              <a:rPr lang="ja-JP" altLang="en-US" dirty="0">
                <a:hlinkClick r:id="rId3"/>
              </a:rPr>
              <a:t>原子爆弾の脅威 </a:t>
            </a:r>
            <a:r>
              <a:rPr lang="en-US" altLang="ja-JP" dirty="0">
                <a:hlinkClick r:id="rId3"/>
              </a:rPr>
              <a:t>| 5-2-5 </a:t>
            </a:r>
            <a:r>
              <a:rPr lang="ja-JP" altLang="en-US" dirty="0">
                <a:hlinkClick r:id="rId3"/>
              </a:rPr>
              <a:t>放射線 </a:t>
            </a:r>
            <a:r>
              <a:rPr lang="en-US" altLang="ja-JP" dirty="0">
                <a:hlinkClick r:id="rId3"/>
              </a:rPr>
              <a:t>| 5-2-5-4 </a:t>
            </a:r>
            <a:r>
              <a:rPr lang="ja-JP" altLang="en-US" dirty="0">
                <a:hlinkClick r:id="rId3"/>
              </a:rPr>
              <a:t>急性障害と後障害 </a:t>
            </a:r>
            <a:r>
              <a:rPr lang="en-US" altLang="ja-JP" dirty="0">
                <a:hlinkClick r:id="rId3"/>
              </a:rPr>
              <a:t>(hpmmuseum.jp)</a:t>
            </a:r>
            <a:endParaRPr lang="en-US" altLang="ja-JP" dirty="0"/>
          </a:p>
          <a:p>
            <a:pPr marL="0" indent="0">
              <a:buNone/>
            </a:pPr>
            <a:r>
              <a:rPr lang="ja-JP" altLang="en-US" dirty="0">
                <a:ea typeface="游明朝" panose="02020400000000000000" pitchFamily="18" charset="-128"/>
                <a:cs typeface="Times New Roman" panose="02020603050405020304" pitchFamily="18" charset="0"/>
              </a:rPr>
              <a:t>「５放射線被ばくによる白血病とがんの発生」</a:t>
            </a:r>
            <a:endParaRPr lang="en-US" altLang="ja-JP" dirty="0">
              <a:ea typeface="游明朝" panose="02020400000000000000" pitchFamily="18" charset="-128"/>
              <a:cs typeface="Times New Roman" panose="02020603050405020304" pitchFamily="18" charset="0"/>
            </a:endParaRPr>
          </a:p>
          <a:p>
            <a:pPr marL="0" indent="0">
              <a:buNone/>
            </a:pPr>
            <a:r>
              <a:rPr lang="ja-JP" altLang="en-US" dirty="0">
                <a:hlinkClick r:id="rId4"/>
              </a:rPr>
              <a:t>広島平和記念資料館 </a:t>
            </a:r>
            <a:r>
              <a:rPr lang="en-US" altLang="ja-JP" dirty="0">
                <a:hlinkClick r:id="rId4"/>
              </a:rPr>
              <a:t>| </a:t>
            </a:r>
            <a:r>
              <a:rPr lang="ja-JP" altLang="en-US" dirty="0">
                <a:hlinkClick r:id="rId4"/>
              </a:rPr>
              <a:t>展示を見る </a:t>
            </a:r>
            <a:r>
              <a:rPr lang="en-US" altLang="ja-JP" dirty="0">
                <a:hlinkClick r:id="rId4"/>
              </a:rPr>
              <a:t>| </a:t>
            </a:r>
            <a:r>
              <a:rPr lang="ja-JP" altLang="en-US" dirty="0">
                <a:hlinkClick r:id="rId4"/>
              </a:rPr>
              <a:t>常設展示 </a:t>
            </a:r>
            <a:r>
              <a:rPr lang="en-US" altLang="ja-JP" dirty="0">
                <a:hlinkClick r:id="rId4"/>
              </a:rPr>
              <a:t>| 5 </a:t>
            </a:r>
            <a:r>
              <a:rPr lang="ja-JP" altLang="en-US" dirty="0">
                <a:hlinkClick r:id="rId4"/>
              </a:rPr>
              <a:t>核兵器の危険性 </a:t>
            </a:r>
            <a:r>
              <a:rPr lang="en-US" altLang="ja-JP" dirty="0">
                <a:hlinkClick r:id="rId4"/>
              </a:rPr>
              <a:t>| 5-2 </a:t>
            </a:r>
            <a:r>
              <a:rPr lang="ja-JP" altLang="en-US" dirty="0">
                <a:hlinkClick r:id="rId4"/>
              </a:rPr>
              <a:t>原子爆弾の脅威 </a:t>
            </a:r>
            <a:r>
              <a:rPr lang="en-US" altLang="ja-JP" dirty="0">
                <a:hlinkClick r:id="rId4"/>
              </a:rPr>
              <a:t>| 5-2-5 </a:t>
            </a:r>
            <a:r>
              <a:rPr lang="ja-JP" altLang="en-US" dirty="0">
                <a:hlinkClick r:id="rId4"/>
              </a:rPr>
              <a:t>放射線 </a:t>
            </a:r>
            <a:r>
              <a:rPr lang="en-US" altLang="ja-JP" dirty="0">
                <a:hlinkClick r:id="rId4"/>
              </a:rPr>
              <a:t>| 5-2-5-5 </a:t>
            </a:r>
            <a:r>
              <a:rPr lang="ja-JP" altLang="en-US" dirty="0">
                <a:hlinkClick r:id="rId4"/>
              </a:rPr>
              <a:t>放射線被ばくによる白血病とがんの発生 </a:t>
            </a:r>
            <a:r>
              <a:rPr lang="en-US" altLang="ja-JP" dirty="0">
                <a:hlinkClick r:id="rId4"/>
              </a:rPr>
              <a:t>(hpmmuseum.jp)</a:t>
            </a:r>
            <a:endParaRPr lang="en-US" altLang="ja-JP" dirty="0">
              <a:ea typeface="游明朝" panose="02020400000000000000" pitchFamily="18" charset="-128"/>
              <a:cs typeface="Times New Roman" panose="02020603050405020304" pitchFamily="18" charset="0"/>
            </a:endParaRPr>
          </a:p>
        </p:txBody>
      </p:sp>
    </p:spTree>
    <p:extLst>
      <p:ext uri="{BB962C8B-B14F-4D97-AF65-F5344CB8AC3E}">
        <p14:creationId xmlns:p14="http://schemas.microsoft.com/office/powerpoint/2010/main" val="8359001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a:extLst>
              <a:ext uri="{FF2B5EF4-FFF2-40B4-BE49-F238E27FC236}">
                <a16:creationId xmlns:a16="http://schemas.microsoft.com/office/drawing/2014/main" id="{104989CC-CF69-4DDD-B8F5-5EB26766E9D1}"/>
              </a:ext>
            </a:extLst>
          </p:cNvPr>
          <p:cNvPicPr>
            <a:picLocks noChangeAspect="1"/>
          </p:cNvPicPr>
          <p:nvPr/>
        </p:nvPicPr>
        <p:blipFill rotWithShape="1">
          <a:blip r:embed="rId2"/>
          <a:srcRect l="35262" t="20882" r="46828" b="15206"/>
          <a:stretch/>
        </p:blipFill>
        <p:spPr>
          <a:xfrm>
            <a:off x="317007" y="150638"/>
            <a:ext cx="3329304" cy="6679414"/>
          </a:xfrm>
          <a:prstGeom prst="rect">
            <a:avLst/>
          </a:prstGeom>
        </p:spPr>
      </p:pic>
      <p:pic>
        <p:nvPicPr>
          <p:cNvPr id="9" name="図 8">
            <a:extLst>
              <a:ext uri="{FF2B5EF4-FFF2-40B4-BE49-F238E27FC236}">
                <a16:creationId xmlns:a16="http://schemas.microsoft.com/office/drawing/2014/main" id="{CD53FDB3-1844-4618-9299-91764F13150C}"/>
              </a:ext>
            </a:extLst>
          </p:cNvPr>
          <p:cNvPicPr>
            <a:picLocks noChangeAspect="1"/>
          </p:cNvPicPr>
          <p:nvPr/>
        </p:nvPicPr>
        <p:blipFill rotWithShape="1">
          <a:blip r:embed="rId3"/>
          <a:srcRect l="24403" t="19885" r="42687" b="7044"/>
          <a:stretch/>
        </p:blipFill>
        <p:spPr>
          <a:xfrm>
            <a:off x="4395661" y="277280"/>
            <a:ext cx="5059229" cy="6315431"/>
          </a:xfrm>
          <a:prstGeom prst="rect">
            <a:avLst/>
          </a:prstGeom>
        </p:spPr>
      </p:pic>
    </p:spTree>
    <p:extLst>
      <p:ext uri="{BB962C8B-B14F-4D97-AF65-F5344CB8AC3E}">
        <p14:creationId xmlns:p14="http://schemas.microsoft.com/office/powerpoint/2010/main" val="41559519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8F4143D-813E-4503-80F2-E05AA40FF69A}"/>
              </a:ext>
            </a:extLst>
          </p:cNvPr>
          <p:cNvSpPr>
            <a:spLocks noGrp="1"/>
          </p:cNvSpPr>
          <p:nvPr>
            <p:ph type="title"/>
          </p:nvPr>
        </p:nvSpPr>
        <p:spPr/>
        <p:txBody>
          <a:bodyPr/>
          <a:lstStyle/>
          <a:p>
            <a:r>
              <a:rPr lang="ja-JP" altLang="en-US" dirty="0"/>
              <a:t>①原爆の特徴　ウ　放射線</a:t>
            </a:r>
            <a:endParaRPr kumimoji="1" lang="ja-JP" altLang="en-US" dirty="0"/>
          </a:p>
        </p:txBody>
      </p:sp>
      <p:sp>
        <p:nvSpPr>
          <p:cNvPr id="3" name="コンテンツ プレースホルダー 2">
            <a:extLst>
              <a:ext uri="{FF2B5EF4-FFF2-40B4-BE49-F238E27FC236}">
                <a16:creationId xmlns:a16="http://schemas.microsoft.com/office/drawing/2014/main" id="{A79C93EF-26D3-4743-A520-DA49F8637E66}"/>
              </a:ext>
            </a:extLst>
          </p:cNvPr>
          <p:cNvSpPr>
            <a:spLocks noGrp="1"/>
          </p:cNvSpPr>
          <p:nvPr>
            <p:ph idx="1"/>
          </p:nvPr>
        </p:nvSpPr>
        <p:spPr>
          <a:xfrm>
            <a:off x="451556" y="1690690"/>
            <a:ext cx="9093199" cy="4802183"/>
          </a:xfrm>
        </p:spPr>
        <p:txBody>
          <a:bodyPr>
            <a:normAutofit fontScale="85000" lnSpcReduction="20000"/>
          </a:bodyPr>
          <a:lstStyle/>
          <a:p>
            <a:pPr marL="0" indent="0">
              <a:buNone/>
            </a:pPr>
            <a:endParaRPr lang="en-US" altLang="ja-JP" dirty="0">
              <a:ea typeface="游明朝" panose="02020400000000000000" pitchFamily="18" charset="-128"/>
              <a:cs typeface="Times New Roman" panose="02020603050405020304" pitchFamily="18" charset="0"/>
            </a:endParaRPr>
          </a:p>
          <a:p>
            <a:pPr marL="0" indent="0">
              <a:buNone/>
            </a:pPr>
            <a:r>
              <a:rPr lang="ja-JP" altLang="en-US" dirty="0">
                <a:ea typeface="游明朝" panose="02020400000000000000" pitchFamily="18" charset="-128"/>
                <a:cs typeface="Times New Roman" panose="02020603050405020304" pitchFamily="18" charset="0"/>
              </a:rPr>
              <a:t>〇広島平和記念資料館</a:t>
            </a:r>
            <a:r>
              <a:rPr lang="en-US" altLang="ja-JP" dirty="0">
                <a:ea typeface="游明朝" panose="02020400000000000000" pitchFamily="18" charset="-128"/>
                <a:cs typeface="Times New Roman" panose="02020603050405020304" pitchFamily="18" charset="0"/>
              </a:rPr>
              <a:t>HP</a:t>
            </a:r>
            <a:r>
              <a:rPr lang="ja-JP" altLang="en-US" dirty="0">
                <a:ea typeface="游明朝" panose="02020400000000000000" pitchFamily="18" charset="-128"/>
                <a:cs typeface="Times New Roman" panose="02020603050405020304" pitchFamily="18" charset="0"/>
              </a:rPr>
              <a:t>（</a:t>
            </a:r>
            <a:r>
              <a:rPr lang="en-US" altLang="ja-JP" dirty="0">
                <a:hlinkClick r:id="rId2"/>
              </a:rPr>
              <a:t> hpmmuseum.jp </a:t>
            </a:r>
            <a:r>
              <a:rPr lang="ja-JP" altLang="en-US" dirty="0"/>
              <a:t>）</a:t>
            </a:r>
            <a:r>
              <a:rPr lang="ja-JP" altLang="en-US" dirty="0">
                <a:ea typeface="游明朝" panose="02020400000000000000" pitchFamily="18" charset="-128"/>
                <a:cs typeface="Times New Roman" panose="02020603050405020304" pitchFamily="18" charset="0"/>
              </a:rPr>
              <a:t>　</a:t>
            </a:r>
            <a:endParaRPr lang="en-US" altLang="ja-JP" dirty="0">
              <a:ea typeface="游明朝" panose="02020400000000000000" pitchFamily="18" charset="-128"/>
              <a:cs typeface="Times New Roman" panose="02020603050405020304" pitchFamily="18" charset="0"/>
            </a:endParaRPr>
          </a:p>
          <a:p>
            <a:pPr marL="0" indent="0">
              <a:buNone/>
            </a:pPr>
            <a:r>
              <a:rPr lang="ja-JP" altLang="en-US" b="0" i="0" dirty="0">
                <a:solidFill>
                  <a:srgbClr val="333333"/>
                </a:solidFill>
                <a:effectLst/>
                <a:latin typeface="AvenirNextLTW01-Regular"/>
              </a:rPr>
              <a:t>「展示・催し物」→「常設展示」→「</a:t>
            </a:r>
            <a:r>
              <a:rPr lang="ja-JP" altLang="en-US" dirty="0">
                <a:solidFill>
                  <a:srgbClr val="333333"/>
                </a:solidFill>
                <a:latin typeface="AvenirNextLTW01-Regular"/>
                <a:ea typeface="游明朝" panose="02020400000000000000" pitchFamily="18" charset="-128"/>
                <a:cs typeface="Times New Roman" panose="02020603050405020304" pitchFamily="18" charset="0"/>
              </a:rPr>
              <a:t>５核兵器の危険性」</a:t>
            </a:r>
            <a:endParaRPr lang="en-US" altLang="ja-JP" dirty="0">
              <a:solidFill>
                <a:srgbClr val="333333"/>
              </a:solidFill>
              <a:latin typeface="AvenirNextLTW01-Regular"/>
              <a:ea typeface="游明朝" panose="02020400000000000000" pitchFamily="18" charset="-128"/>
              <a:cs typeface="Times New Roman" panose="02020603050405020304" pitchFamily="18" charset="0"/>
            </a:endParaRPr>
          </a:p>
          <a:p>
            <a:pPr marL="0" indent="0">
              <a:buNone/>
            </a:pPr>
            <a:r>
              <a:rPr lang="ja-JP" altLang="en-US" dirty="0">
                <a:ea typeface="游明朝" panose="02020400000000000000" pitchFamily="18" charset="-128"/>
                <a:cs typeface="Times New Roman" panose="02020603050405020304" pitchFamily="18" charset="0"/>
              </a:rPr>
              <a:t>・「５－２原子爆弾の脅威」→「５－２－５放射線」</a:t>
            </a:r>
            <a:endParaRPr lang="en-US" altLang="ja-JP" dirty="0">
              <a:ea typeface="游明朝" panose="02020400000000000000" pitchFamily="18" charset="-128"/>
              <a:cs typeface="Times New Roman" panose="02020603050405020304" pitchFamily="18" charset="0"/>
            </a:endParaRPr>
          </a:p>
          <a:p>
            <a:pPr marL="0" indent="0">
              <a:buNone/>
            </a:pPr>
            <a:r>
              <a:rPr lang="ja-JP" altLang="en-US" dirty="0">
                <a:ea typeface="游明朝" panose="02020400000000000000" pitchFamily="18" charset="-128"/>
                <a:cs typeface="Times New Roman" panose="02020603050405020304" pitchFamily="18" charset="0"/>
              </a:rPr>
              <a:t>・「この項目内の資料」→</a:t>
            </a:r>
            <a:endParaRPr lang="en-US" altLang="ja-JP" dirty="0">
              <a:ea typeface="游明朝" panose="02020400000000000000" pitchFamily="18" charset="-128"/>
              <a:cs typeface="Times New Roman" panose="02020603050405020304" pitchFamily="18" charset="0"/>
            </a:endParaRPr>
          </a:p>
          <a:p>
            <a:pPr marL="0" indent="0">
              <a:buNone/>
            </a:pPr>
            <a:r>
              <a:rPr lang="ja-JP" altLang="en-US" dirty="0">
                <a:ea typeface="游明朝" panose="02020400000000000000" pitchFamily="18" charset="-128"/>
                <a:cs typeface="Times New Roman" panose="02020603050405020304" pitchFamily="18" charset="0"/>
              </a:rPr>
              <a:t>「</a:t>
            </a:r>
            <a:r>
              <a:rPr lang="en-US" altLang="ja-JP" dirty="0">
                <a:ea typeface="游明朝" panose="02020400000000000000" pitchFamily="18" charset="-128"/>
                <a:cs typeface="Times New Roman" panose="02020603050405020304" pitchFamily="18" charset="0"/>
              </a:rPr>
              <a:t>6</a:t>
            </a:r>
            <a:r>
              <a:rPr lang="ja-JP" altLang="en-US" dirty="0">
                <a:ea typeface="游明朝" panose="02020400000000000000" pitchFamily="18" charset="-128"/>
                <a:cs typeface="Times New Roman" panose="02020603050405020304" pitchFamily="18" charset="0"/>
              </a:rPr>
              <a:t>体内被爆」</a:t>
            </a:r>
            <a:endParaRPr lang="en-US" altLang="ja-JP" dirty="0">
              <a:ea typeface="游明朝" panose="02020400000000000000" pitchFamily="18" charset="-128"/>
              <a:cs typeface="Times New Roman" panose="02020603050405020304" pitchFamily="18" charset="0"/>
            </a:endParaRPr>
          </a:p>
          <a:p>
            <a:pPr marL="0" indent="0">
              <a:buNone/>
            </a:pPr>
            <a:r>
              <a:rPr lang="ja-JP" altLang="en-US" dirty="0">
                <a:hlinkClick r:id="rId3"/>
              </a:rPr>
              <a:t>広島平和記念資料館 </a:t>
            </a:r>
            <a:r>
              <a:rPr lang="en-US" altLang="ja-JP" dirty="0">
                <a:hlinkClick r:id="rId3"/>
              </a:rPr>
              <a:t>| </a:t>
            </a:r>
            <a:r>
              <a:rPr lang="ja-JP" altLang="en-US" dirty="0">
                <a:hlinkClick r:id="rId3"/>
              </a:rPr>
              <a:t>展示を見る </a:t>
            </a:r>
            <a:r>
              <a:rPr lang="en-US" altLang="ja-JP" dirty="0">
                <a:hlinkClick r:id="rId3"/>
              </a:rPr>
              <a:t>| </a:t>
            </a:r>
            <a:r>
              <a:rPr lang="ja-JP" altLang="en-US" dirty="0">
                <a:hlinkClick r:id="rId3"/>
              </a:rPr>
              <a:t>常設展示 </a:t>
            </a:r>
            <a:r>
              <a:rPr lang="en-US" altLang="ja-JP" dirty="0">
                <a:hlinkClick r:id="rId3"/>
              </a:rPr>
              <a:t>| 5 </a:t>
            </a:r>
            <a:r>
              <a:rPr lang="ja-JP" altLang="en-US" dirty="0">
                <a:hlinkClick r:id="rId3"/>
              </a:rPr>
              <a:t>核兵器の危険性 </a:t>
            </a:r>
            <a:r>
              <a:rPr lang="en-US" altLang="ja-JP" dirty="0">
                <a:hlinkClick r:id="rId3"/>
              </a:rPr>
              <a:t>| 5-2 </a:t>
            </a:r>
            <a:r>
              <a:rPr lang="ja-JP" altLang="en-US" dirty="0">
                <a:hlinkClick r:id="rId3"/>
              </a:rPr>
              <a:t>原子爆弾の脅威 </a:t>
            </a:r>
            <a:r>
              <a:rPr lang="en-US" altLang="ja-JP" dirty="0">
                <a:hlinkClick r:id="rId3"/>
              </a:rPr>
              <a:t>| 5-2-5 </a:t>
            </a:r>
            <a:r>
              <a:rPr lang="ja-JP" altLang="en-US" dirty="0">
                <a:hlinkClick r:id="rId3"/>
              </a:rPr>
              <a:t>放射線 </a:t>
            </a:r>
            <a:r>
              <a:rPr lang="en-US" altLang="ja-JP" dirty="0">
                <a:hlinkClick r:id="rId3"/>
              </a:rPr>
              <a:t>| 5-2-5-6 </a:t>
            </a:r>
            <a:r>
              <a:rPr lang="ja-JP" altLang="en-US" dirty="0">
                <a:hlinkClick r:id="rId3"/>
              </a:rPr>
              <a:t>胎内被爆 </a:t>
            </a:r>
            <a:r>
              <a:rPr lang="en-US" altLang="ja-JP" dirty="0">
                <a:hlinkClick r:id="rId3"/>
              </a:rPr>
              <a:t>(hpmmuseum.jp)</a:t>
            </a:r>
            <a:endParaRPr lang="en-US" altLang="ja-JP" dirty="0">
              <a:ea typeface="游明朝" panose="02020400000000000000" pitchFamily="18" charset="-128"/>
              <a:cs typeface="Times New Roman" panose="02020603050405020304" pitchFamily="18" charset="0"/>
            </a:endParaRPr>
          </a:p>
          <a:p>
            <a:pPr marL="0" indent="0">
              <a:buNone/>
            </a:pPr>
            <a:r>
              <a:rPr lang="ja-JP" altLang="en-US" dirty="0">
                <a:ea typeface="游明朝" panose="02020400000000000000" pitchFamily="18" charset="-128"/>
                <a:cs typeface="Times New Roman" panose="02020603050405020304" pitchFamily="18" charset="0"/>
              </a:rPr>
              <a:t>「７遺伝的影響 熱傷」</a:t>
            </a:r>
            <a:endParaRPr lang="en-US" altLang="ja-JP" dirty="0">
              <a:ea typeface="游明朝" panose="02020400000000000000" pitchFamily="18" charset="-128"/>
              <a:cs typeface="Times New Roman" panose="02020603050405020304" pitchFamily="18" charset="0"/>
            </a:endParaRPr>
          </a:p>
          <a:p>
            <a:pPr marL="0" indent="0">
              <a:buNone/>
            </a:pPr>
            <a:r>
              <a:rPr lang="ja-JP" altLang="en-US" dirty="0">
                <a:hlinkClick r:id="rId4"/>
              </a:rPr>
              <a:t>広島平和記念資料館 </a:t>
            </a:r>
            <a:r>
              <a:rPr lang="en-US" altLang="ja-JP" dirty="0">
                <a:hlinkClick r:id="rId4"/>
              </a:rPr>
              <a:t>| </a:t>
            </a:r>
            <a:r>
              <a:rPr lang="ja-JP" altLang="en-US" dirty="0">
                <a:hlinkClick r:id="rId4"/>
              </a:rPr>
              <a:t>展示を見る </a:t>
            </a:r>
            <a:r>
              <a:rPr lang="en-US" altLang="ja-JP" dirty="0">
                <a:hlinkClick r:id="rId4"/>
              </a:rPr>
              <a:t>| </a:t>
            </a:r>
            <a:r>
              <a:rPr lang="ja-JP" altLang="en-US" dirty="0">
                <a:hlinkClick r:id="rId4"/>
              </a:rPr>
              <a:t>常設展示 </a:t>
            </a:r>
            <a:r>
              <a:rPr lang="en-US" altLang="ja-JP" dirty="0">
                <a:hlinkClick r:id="rId4"/>
              </a:rPr>
              <a:t>| 5 </a:t>
            </a:r>
            <a:r>
              <a:rPr lang="ja-JP" altLang="en-US" dirty="0">
                <a:hlinkClick r:id="rId4"/>
              </a:rPr>
              <a:t>核兵器の危険性 </a:t>
            </a:r>
            <a:r>
              <a:rPr lang="en-US" altLang="ja-JP" dirty="0">
                <a:hlinkClick r:id="rId4"/>
              </a:rPr>
              <a:t>| 5-2 </a:t>
            </a:r>
            <a:r>
              <a:rPr lang="ja-JP" altLang="en-US" dirty="0">
                <a:hlinkClick r:id="rId4"/>
              </a:rPr>
              <a:t>原子爆弾の脅威 </a:t>
            </a:r>
            <a:r>
              <a:rPr lang="en-US" altLang="ja-JP" dirty="0">
                <a:hlinkClick r:id="rId4"/>
              </a:rPr>
              <a:t>| 5-2-5 </a:t>
            </a:r>
            <a:r>
              <a:rPr lang="ja-JP" altLang="en-US" dirty="0">
                <a:hlinkClick r:id="rId4"/>
              </a:rPr>
              <a:t>放射線 </a:t>
            </a:r>
            <a:r>
              <a:rPr lang="en-US" altLang="ja-JP" dirty="0">
                <a:hlinkClick r:id="rId4"/>
              </a:rPr>
              <a:t>| 5-2-5-7 </a:t>
            </a:r>
            <a:r>
              <a:rPr lang="ja-JP" altLang="en-US" dirty="0">
                <a:hlinkClick r:id="rId4"/>
              </a:rPr>
              <a:t>遺伝的影響 </a:t>
            </a:r>
            <a:r>
              <a:rPr lang="en-US" altLang="ja-JP" dirty="0">
                <a:hlinkClick r:id="rId4"/>
              </a:rPr>
              <a:t>(hpmmuseum.jp)</a:t>
            </a:r>
            <a:endParaRPr lang="en-US" altLang="ja-JP" dirty="0">
              <a:ea typeface="游明朝" panose="02020400000000000000" pitchFamily="18" charset="-128"/>
              <a:cs typeface="Times New Roman" panose="02020603050405020304" pitchFamily="18" charset="0"/>
            </a:endParaRPr>
          </a:p>
        </p:txBody>
      </p:sp>
    </p:spTree>
    <p:extLst>
      <p:ext uri="{BB962C8B-B14F-4D97-AF65-F5344CB8AC3E}">
        <p14:creationId xmlns:p14="http://schemas.microsoft.com/office/powerpoint/2010/main" val="12537068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コンテンツ プレースホルダー 15">
            <a:extLst>
              <a:ext uri="{FF2B5EF4-FFF2-40B4-BE49-F238E27FC236}">
                <a16:creationId xmlns:a16="http://schemas.microsoft.com/office/drawing/2014/main" id="{4CCF5E6E-FFDD-4B7E-BC1F-D08DF2121687}"/>
              </a:ext>
            </a:extLst>
          </p:cNvPr>
          <p:cNvPicPr>
            <a:picLocks noGrp="1" noChangeAspect="1"/>
          </p:cNvPicPr>
          <p:nvPr>
            <p:ph idx="1"/>
          </p:nvPr>
        </p:nvPicPr>
        <p:blipFill rotWithShape="1">
          <a:blip r:embed="rId2"/>
          <a:srcRect l="23784" t="33319" r="46238" b="38766"/>
          <a:stretch/>
        </p:blipFill>
        <p:spPr>
          <a:xfrm>
            <a:off x="365519" y="216998"/>
            <a:ext cx="6658193" cy="3485758"/>
          </a:xfrm>
        </p:spPr>
      </p:pic>
      <p:pic>
        <p:nvPicPr>
          <p:cNvPr id="18" name="図 17">
            <a:extLst>
              <a:ext uri="{FF2B5EF4-FFF2-40B4-BE49-F238E27FC236}">
                <a16:creationId xmlns:a16="http://schemas.microsoft.com/office/drawing/2014/main" id="{9A31BEA0-FDC4-40BA-9CF2-14F80E1FB7F3}"/>
              </a:ext>
            </a:extLst>
          </p:cNvPr>
          <p:cNvPicPr>
            <a:picLocks noChangeAspect="1"/>
          </p:cNvPicPr>
          <p:nvPr/>
        </p:nvPicPr>
        <p:blipFill rotWithShape="1">
          <a:blip r:embed="rId3"/>
          <a:srcRect l="24001" t="34022" r="42911" b="39497"/>
          <a:stretch/>
        </p:blipFill>
        <p:spPr>
          <a:xfrm>
            <a:off x="365519" y="3645998"/>
            <a:ext cx="7138617" cy="3212002"/>
          </a:xfrm>
          <a:prstGeom prst="rect">
            <a:avLst/>
          </a:prstGeom>
        </p:spPr>
      </p:pic>
    </p:spTree>
    <p:extLst>
      <p:ext uri="{BB962C8B-B14F-4D97-AF65-F5344CB8AC3E}">
        <p14:creationId xmlns:p14="http://schemas.microsoft.com/office/powerpoint/2010/main" val="19289686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8BBE24A-8EF1-4B3F-A0BB-4B756DC65137}"/>
              </a:ext>
            </a:extLst>
          </p:cNvPr>
          <p:cNvSpPr>
            <a:spLocks noGrp="1"/>
          </p:cNvSpPr>
          <p:nvPr>
            <p:ph type="title"/>
          </p:nvPr>
        </p:nvSpPr>
        <p:spPr/>
        <p:txBody>
          <a:bodyPr/>
          <a:lstStyle/>
          <a:p>
            <a:r>
              <a:rPr lang="ja-JP" altLang="en-US" dirty="0"/>
              <a:t>①原爆の特徴　ウ　放射線</a:t>
            </a:r>
            <a:endParaRPr kumimoji="1" lang="ja-JP" altLang="en-US" dirty="0"/>
          </a:p>
        </p:txBody>
      </p:sp>
      <p:sp>
        <p:nvSpPr>
          <p:cNvPr id="3" name="コンテンツ プレースホルダー 2">
            <a:extLst>
              <a:ext uri="{FF2B5EF4-FFF2-40B4-BE49-F238E27FC236}">
                <a16:creationId xmlns:a16="http://schemas.microsoft.com/office/drawing/2014/main" id="{6EE6369B-F98B-4585-BDDB-F7263810B584}"/>
              </a:ext>
            </a:extLst>
          </p:cNvPr>
          <p:cNvSpPr>
            <a:spLocks noGrp="1"/>
          </p:cNvSpPr>
          <p:nvPr>
            <p:ph idx="1"/>
          </p:nvPr>
        </p:nvSpPr>
        <p:spPr/>
        <p:txBody>
          <a:bodyPr/>
          <a:lstStyle/>
          <a:p>
            <a:r>
              <a:rPr lang="ja-JP" altLang="en-US" dirty="0">
                <a:hlinkClick r:id="rId2"/>
              </a:rPr>
              <a:t>広島市公式ホームページ </a:t>
            </a:r>
            <a:r>
              <a:rPr lang="en-US" altLang="ja-JP" dirty="0">
                <a:hlinkClick r:id="rId2"/>
              </a:rPr>
              <a:t>(hiroshima.lg.jp)</a:t>
            </a:r>
            <a:r>
              <a:rPr kumimoji="1" lang="ja-JP" altLang="en-US" dirty="0"/>
              <a:t>→「原爆・平和」→「被爆の実相・復興・被爆者援護法等」→</a:t>
            </a:r>
            <a:r>
              <a:rPr lang="ja-JP" altLang="en-US" dirty="0"/>
              <a:t>「原爆被害の概要」→</a:t>
            </a:r>
            <a:r>
              <a:rPr lang="ja-JP" altLang="en-US" dirty="0">
                <a:hlinkClick r:id="rId3"/>
              </a:rPr>
              <a:t>放射線による被害 </a:t>
            </a:r>
            <a:r>
              <a:rPr lang="en-US" altLang="ja-JP" dirty="0">
                <a:hlinkClick r:id="rId3"/>
              </a:rPr>
              <a:t>- </a:t>
            </a:r>
            <a:r>
              <a:rPr lang="ja-JP" altLang="en-US" dirty="0">
                <a:hlinkClick r:id="rId3"/>
              </a:rPr>
              <a:t>広島市公式ホームページ </a:t>
            </a:r>
            <a:r>
              <a:rPr lang="en-US" altLang="ja-JP" dirty="0">
                <a:hlinkClick r:id="rId3"/>
              </a:rPr>
              <a:t>(hiroshima.lg.jp)</a:t>
            </a:r>
            <a:endParaRPr lang="en-US" altLang="ja-JP" dirty="0"/>
          </a:p>
          <a:p>
            <a:endParaRPr lang="en-US" altLang="ja-JP" dirty="0">
              <a:hlinkClick r:id="rId4"/>
            </a:endParaRPr>
          </a:p>
          <a:p>
            <a:r>
              <a:rPr lang="en-US" altLang="ja-JP" dirty="0">
                <a:hlinkClick r:id="rId4"/>
              </a:rPr>
              <a:t>https://www.city.hiroshima.lg.jp/soshiki/48/9411.html</a:t>
            </a:r>
            <a:endParaRPr lang="en-US" altLang="ja-JP" dirty="0"/>
          </a:p>
        </p:txBody>
      </p:sp>
    </p:spTree>
    <p:extLst>
      <p:ext uri="{BB962C8B-B14F-4D97-AF65-F5344CB8AC3E}">
        <p14:creationId xmlns:p14="http://schemas.microsoft.com/office/powerpoint/2010/main" val="33108847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B71D59D-9B83-46A2-9E63-EE29AFCC2055}"/>
              </a:ext>
            </a:extLst>
          </p:cNvPr>
          <p:cNvSpPr>
            <a:spLocks noGrp="1"/>
          </p:cNvSpPr>
          <p:nvPr>
            <p:ph type="ctrTitle"/>
          </p:nvPr>
        </p:nvSpPr>
        <p:spPr>
          <a:xfrm>
            <a:off x="9939" y="632033"/>
            <a:ext cx="9144000" cy="1289533"/>
          </a:xfrm>
        </p:spPr>
        <p:txBody>
          <a:bodyPr>
            <a:normAutofit/>
          </a:bodyPr>
          <a:lstStyle/>
          <a:p>
            <a:r>
              <a:rPr kumimoji="1" lang="ja-JP" altLang="en-US" dirty="0"/>
              <a:t>今日から始める平和学習</a:t>
            </a:r>
          </a:p>
        </p:txBody>
      </p:sp>
      <p:sp>
        <p:nvSpPr>
          <p:cNvPr id="3" name="字幕 2">
            <a:extLst>
              <a:ext uri="{FF2B5EF4-FFF2-40B4-BE49-F238E27FC236}">
                <a16:creationId xmlns:a16="http://schemas.microsoft.com/office/drawing/2014/main" id="{626F1646-824A-4ED8-934B-7006C66947B8}"/>
              </a:ext>
            </a:extLst>
          </p:cNvPr>
          <p:cNvSpPr>
            <a:spLocks noGrp="1"/>
          </p:cNvSpPr>
          <p:nvPr>
            <p:ph type="subTitle" idx="1"/>
          </p:nvPr>
        </p:nvSpPr>
        <p:spPr>
          <a:xfrm>
            <a:off x="1332089" y="2663686"/>
            <a:ext cx="7967624" cy="2729948"/>
          </a:xfrm>
        </p:spPr>
        <p:txBody>
          <a:bodyPr>
            <a:normAutofit/>
          </a:bodyPr>
          <a:lstStyle/>
          <a:p>
            <a:pPr algn="l"/>
            <a:r>
              <a:rPr lang="ja-JP" altLang="en-US" sz="3200" dirty="0"/>
              <a:t>（１）原爆について知る。</a:t>
            </a:r>
            <a:endParaRPr lang="en-US" altLang="ja-JP" sz="3200" dirty="0"/>
          </a:p>
          <a:p>
            <a:pPr algn="l"/>
            <a:r>
              <a:rPr lang="ja-JP" altLang="en-US" sz="3200" dirty="0"/>
              <a:t>　　①原爆の特徴</a:t>
            </a:r>
            <a:endParaRPr lang="en-US" altLang="ja-JP" sz="3200" dirty="0"/>
          </a:p>
          <a:p>
            <a:pPr algn="l"/>
            <a:r>
              <a:rPr lang="ja-JP" altLang="en-US" sz="3200" dirty="0"/>
              <a:t>　　②広島と長崎の被害</a:t>
            </a:r>
          </a:p>
        </p:txBody>
      </p:sp>
    </p:spTree>
    <p:extLst>
      <p:ext uri="{BB962C8B-B14F-4D97-AF65-F5344CB8AC3E}">
        <p14:creationId xmlns:p14="http://schemas.microsoft.com/office/powerpoint/2010/main" val="345506588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コンテンツ プレースホルダー 4">
            <a:extLst>
              <a:ext uri="{FF2B5EF4-FFF2-40B4-BE49-F238E27FC236}">
                <a16:creationId xmlns:a16="http://schemas.microsoft.com/office/drawing/2014/main" id="{62D4D9D8-FBA4-48BE-9797-F72851A42A10}"/>
              </a:ext>
            </a:extLst>
          </p:cNvPr>
          <p:cNvPicPr>
            <a:picLocks noGrp="1" noChangeAspect="1"/>
          </p:cNvPicPr>
          <p:nvPr>
            <p:ph idx="1"/>
          </p:nvPr>
        </p:nvPicPr>
        <p:blipFill rotWithShape="1">
          <a:blip r:embed="rId2"/>
          <a:srcRect l="19056" t="15083" r="38185" b="12868"/>
          <a:stretch/>
        </p:blipFill>
        <p:spPr>
          <a:xfrm>
            <a:off x="716440" y="113506"/>
            <a:ext cx="6958321" cy="6592094"/>
          </a:xfrm>
        </p:spPr>
      </p:pic>
    </p:spTree>
    <p:extLst>
      <p:ext uri="{BB962C8B-B14F-4D97-AF65-F5344CB8AC3E}">
        <p14:creationId xmlns:p14="http://schemas.microsoft.com/office/powerpoint/2010/main" val="36760969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8BBE24A-8EF1-4B3F-A0BB-4B756DC65137}"/>
              </a:ext>
            </a:extLst>
          </p:cNvPr>
          <p:cNvSpPr>
            <a:spLocks noGrp="1"/>
          </p:cNvSpPr>
          <p:nvPr>
            <p:ph type="title"/>
          </p:nvPr>
        </p:nvSpPr>
        <p:spPr/>
        <p:txBody>
          <a:bodyPr/>
          <a:lstStyle/>
          <a:p>
            <a:r>
              <a:rPr lang="ja-JP" altLang="en-US" dirty="0"/>
              <a:t>①原爆の特徴　エ　高熱火災</a:t>
            </a:r>
            <a:endParaRPr kumimoji="1" lang="ja-JP" altLang="en-US" dirty="0"/>
          </a:p>
        </p:txBody>
      </p:sp>
      <p:sp>
        <p:nvSpPr>
          <p:cNvPr id="3" name="コンテンツ プレースホルダー 2">
            <a:extLst>
              <a:ext uri="{FF2B5EF4-FFF2-40B4-BE49-F238E27FC236}">
                <a16:creationId xmlns:a16="http://schemas.microsoft.com/office/drawing/2014/main" id="{6EE6369B-F98B-4585-BDDB-F7263810B584}"/>
              </a:ext>
            </a:extLst>
          </p:cNvPr>
          <p:cNvSpPr>
            <a:spLocks noGrp="1"/>
          </p:cNvSpPr>
          <p:nvPr>
            <p:ph idx="1"/>
          </p:nvPr>
        </p:nvSpPr>
        <p:spPr/>
        <p:txBody>
          <a:bodyPr/>
          <a:lstStyle/>
          <a:p>
            <a:r>
              <a:rPr lang="ja-JP" altLang="en-US" dirty="0">
                <a:hlinkClick r:id="rId2"/>
              </a:rPr>
              <a:t>広島市公式ホームページ </a:t>
            </a:r>
            <a:r>
              <a:rPr lang="en-US" altLang="ja-JP" dirty="0">
                <a:hlinkClick r:id="rId2"/>
              </a:rPr>
              <a:t>(hiroshima.lg.jp)</a:t>
            </a:r>
            <a:r>
              <a:rPr kumimoji="1" lang="ja-JP" altLang="en-US" dirty="0"/>
              <a:t>→「原爆・平和」→「被爆の実相・復興・被爆者援護法等」→</a:t>
            </a:r>
            <a:r>
              <a:rPr lang="ja-JP" altLang="en-US" dirty="0"/>
              <a:t>「原爆被害の概要」→</a:t>
            </a:r>
            <a:r>
              <a:rPr lang="ja-JP" altLang="en-US" dirty="0">
                <a:hlinkClick r:id="rId3"/>
              </a:rPr>
              <a:t>高熱火災による被害 </a:t>
            </a:r>
            <a:r>
              <a:rPr lang="en-US" altLang="ja-JP" dirty="0">
                <a:hlinkClick r:id="rId3"/>
              </a:rPr>
              <a:t>- </a:t>
            </a:r>
            <a:r>
              <a:rPr lang="ja-JP" altLang="en-US" dirty="0">
                <a:hlinkClick r:id="rId3"/>
              </a:rPr>
              <a:t>広島市公式ホームページ </a:t>
            </a:r>
            <a:r>
              <a:rPr lang="en-US" altLang="ja-JP" dirty="0">
                <a:hlinkClick r:id="rId3"/>
              </a:rPr>
              <a:t>(hiroshima.lg.jp)</a:t>
            </a:r>
            <a:endParaRPr lang="en-US" altLang="ja-JP" dirty="0"/>
          </a:p>
          <a:p>
            <a:endParaRPr lang="en-US" altLang="ja-JP" dirty="0">
              <a:hlinkClick r:id="rId4"/>
            </a:endParaRPr>
          </a:p>
          <a:p>
            <a:r>
              <a:rPr lang="en-US" altLang="ja-JP" dirty="0">
                <a:hlinkClick r:id="rId4"/>
              </a:rPr>
              <a:t>https://www.city.hiroshima.lg.jp/soshiki/48/9409.html</a:t>
            </a:r>
            <a:endParaRPr lang="en-US" altLang="ja-JP" dirty="0"/>
          </a:p>
        </p:txBody>
      </p:sp>
    </p:spTree>
    <p:extLst>
      <p:ext uri="{BB962C8B-B14F-4D97-AF65-F5344CB8AC3E}">
        <p14:creationId xmlns:p14="http://schemas.microsoft.com/office/powerpoint/2010/main" val="99286655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コンテンツ プレースホルダー 4">
            <a:extLst>
              <a:ext uri="{FF2B5EF4-FFF2-40B4-BE49-F238E27FC236}">
                <a16:creationId xmlns:a16="http://schemas.microsoft.com/office/drawing/2014/main" id="{862CFDCC-D9C9-4639-8871-0673505ED486}"/>
              </a:ext>
            </a:extLst>
          </p:cNvPr>
          <p:cNvPicPr>
            <a:picLocks noGrp="1" noChangeAspect="1"/>
          </p:cNvPicPr>
          <p:nvPr>
            <p:ph idx="1"/>
          </p:nvPr>
        </p:nvPicPr>
        <p:blipFill rotWithShape="1">
          <a:blip r:embed="rId2"/>
          <a:srcRect l="9207" t="31226" r="39317" b="7304"/>
          <a:stretch/>
        </p:blipFill>
        <p:spPr>
          <a:xfrm>
            <a:off x="135643" y="194733"/>
            <a:ext cx="9634713" cy="6468533"/>
          </a:xfrm>
        </p:spPr>
      </p:pic>
    </p:spTree>
    <p:extLst>
      <p:ext uri="{BB962C8B-B14F-4D97-AF65-F5344CB8AC3E}">
        <p14:creationId xmlns:p14="http://schemas.microsoft.com/office/powerpoint/2010/main" val="280285591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44BB71A-9228-4D20-B6B5-AFD7652427D0}"/>
              </a:ext>
            </a:extLst>
          </p:cNvPr>
          <p:cNvSpPr>
            <a:spLocks noGrp="1"/>
          </p:cNvSpPr>
          <p:nvPr>
            <p:ph type="title"/>
          </p:nvPr>
        </p:nvSpPr>
        <p:spPr/>
        <p:txBody>
          <a:bodyPr/>
          <a:lstStyle/>
          <a:p>
            <a:r>
              <a:rPr kumimoji="1" lang="ja-JP" altLang="en-US" dirty="0"/>
              <a:t>原爆の特徴</a:t>
            </a:r>
          </a:p>
        </p:txBody>
      </p:sp>
      <p:sp>
        <p:nvSpPr>
          <p:cNvPr id="3" name="コンテンツ プレースホルダー 2">
            <a:extLst>
              <a:ext uri="{FF2B5EF4-FFF2-40B4-BE49-F238E27FC236}">
                <a16:creationId xmlns:a16="http://schemas.microsoft.com/office/drawing/2014/main" id="{CD032851-3E61-4B5E-9E67-CBF4AFB5CC95}"/>
              </a:ext>
            </a:extLst>
          </p:cNvPr>
          <p:cNvSpPr>
            <a:spLocks noGrp="1"/>
          </p:cNvSpPr>
          <p:nvPr>
            <p:ph idx="1"/>
          </p:nvPr>
        </p:nvSpPr>
        <p:spPr/>
        <p:txBody>
          <a:bodyPr/>
          <a:lstStyle/>
          <a:p>
            <a:pPr marL="0" indent="0">
              <a:buNone/>
            </a:pPr>
            <a:r>
              <a:rPr lang="ja-JP" altLang="en-US" dirty="0">
                <a:ea typeface="游明朝" panose="02020400000000000000" pitchFamily="18" charset="-128"/>
                <a:cs typeface="Times New Roman" panose="02020603050405020304" pitchFamily="18" charset="0"/>
              </a:rPr>
              <a:t>　</a:t>
            </a:r>
            <a:endParaRPr lang="en-US" altLang="ja-JP" dirty="0">
              <a:ea typeface="游明朝" panose="02020400000000000000" pitchFamily="18" charset="-128"/>
              <a:cs typeface="Times New Roman" panose="02020603050405020304" pitchFamily="18" charset="0"/>
            </a:endParaRPr>
          </a:p>
          <a:p>
            <a:pPr marL="0" indent="0">
              <a:buNone/>
              <a:defRPr/>
            </a:pPr>
            <a:r>
              <a:rPr lang="ja-JP" altLang="en-US" dirty="0">
                <a:solidFill>
                  <a:prstClr val="black"/>
                </a:solidFill>
                <a:latin typeface="游ゴシック" panose="020F0502020204030204"/>
                <a:ea typeface="游明朝" panose="02020400000000000000" pitchFamily="18" charset="-128"/>
                <a:cs typeface="Times New Roman" panose="02020603050405020304" pitchFamily="18" charset="0"/>
              </a:rPr>
              <a:t>〇広島平和記念資料館</a:t>
            </a:r>
            <a:r>
              <a:rPr lang="en-US" altLang="ja-JP" dirty="0">
                <a:solidFill>
                  <a:prstClr val="black"/>
                </a:solidFill>
                <a:latin typeface="游ゴシック" panose="020F0502020204030204"/>
                <a:ea typeface="游明朝" panose="02020400000000000000" pitchFamily="18" charset="-128"/>
                <a:cs typeface="Times New Roman" panose="02020603050405020304" pitchFamily="18" charset="0"/>
              </a:rPr>
              <a:t>HP</a:t>
            </a:r>
            <a:r>
              <a:rPr lang="ja-JP" altLang="en-US" dirty="0">
                <a:solidFill>
                  <a:prstClr val="black"/>
                </a:solidFill>
                <a:latin typeface="游ゴシック" panose="020F0502020204030204"/>
                <a:ea typeface="游明朝" panose="02020400000000000000" pitchFamily="18" charset="-128"/>
                <a:cs typeface="Times New Roman" panose="02020603050405020304" pitchFamily="18" charset="0"/>
              </a:rPr>
              <a:t>（</a:t>
            </a:r>
            <a:r>
              <a:rPr lang="en-US" altLang="ja-JP" dirty="0">
                <a:solidFill>
                  <a:prstClr val="black"/>
                </a:solidFill>
                <a:latin typeface="游ゴシック" panose="020F0502020204030204"/>
                <a:ea typeface="游ゴシック" panose="020B0400000000000000" pitchFamily="50" charset="-128"/>
                <a:hlinkClick r:id="rId2"/>
              </a:rPr>
              <a:t> hpmmuseum.jp </a:t>
            </a:r>
            <a:r>
              <a:rPr lang="ja-JP" altLang="en-US" dirty="0">
                <a:solidFill>
                  <a:prstClr val="black"/>
                </a:solidFill>
                <a:latin typeface="游ゴシック" panose="020F0502020204030204"/>
                <a:ea typeface="游ゴシック" panose="020B0400000000000000" pitchFamily="50" charset="-128"/>
              </a:rPr>
              <a:t>）</a:t>
            </a:r>
            <a:r>
              <a:rPr lang="ja-JP" altLang="en-US" dirty="0">
                <a:solidFill>
                  <a:prstClr val="black"/>
                </a:solidFill>
                <a:latin typeface="游ゴシック" panose="020F0502020204030204"/>
                <a:ea typeface="游明朝" panose="02020400000000000000" pitchFamily="18" charset="-128"/>
                <a:cs typeface="Times New Roman" panose="02020603050405020304" pitchFamily="18" charset="0"/>
              </a:rPr>
              <a:t>　</a:t>
            </a:r>
            <a:endParaRPr lang="en-US" altLang="ja-JP" dirty="0">
              <a:solidFill>
                <a:prstClr val="black"/>
              </a:solidFill>
              <a:latin typeface="游ゴシック" panose="020F0502020204030204"/>
              <a:ea typeface="游明朝" panose="02020400000000000000" pitchFamily="18" charset="-128"/>
              <a:cs typeface="Times New Roman" panose="02020603050405020304" pitchFamily="18" charset="0"/>
            </a:endParaRPr>
          </a:p>
          <a:p>
            <a:pPr marL="0" indent="0">
              <a:buNone/>
              <a:defRPr/>
            </a:pPr>
            <a:r>
              <a:rPr lang="ja-JP" altLang="en-US" dirty="0">
                <a:solidFill>
                  <a:srgbClr val="333333"/>
                </a:solidFill>
                <a:latin typeface="AvenirNextLTW01-Regular"/>
                <a:ea typeface="游ゴシック" panose="020B0400000000000000" pitchFamily="50" charset="-128"/>
              </a:rPr>
              <a:t>「展示・催し物」→「常設展示」→「</a:t>
            </a:r>
            <a:r>
              <a:rPr lang="ja-JP" altLang="en-US" dirty="0">
                <a:solidFill>
                  <a:srgbClr val="333333"/>
                </a:solidFill>
                <a:latin typeface="AvenirNextLTW01-Regular"/>
                <a:ea typeface="游明朝" panose="02020400000000000000" pitchFamily="18" charset="-128"/>
                <a:cs typeface="Times New Roman" panose="02020603050405020304" pitchFamily="18" charset="0"/>
              </a:rPr>
              <a:t>５核兵器の危険性」</a:t>
            </a:r>
            <a:endParaRPr lang="en-US" altLang="ja-JP" dirty="0">
              <a:solidFill>
                <a:srgbClr val="333333"/>
              </a:solidFill>
              <a:latin typeface="AvenirNextLTW01-Regular"/>
              <a:ea typeface="游明朝" panose="02020400000000000000" pitchFamily="18" charset="-128"/>
              <a:cs typeface="Times New Roman" panose="02020603050405020304" pitchFamily="18" charset="0"/>
            </a:endParaRPr>
          </a:p>
          <a:p>
            <a:pPr marL="0" indent="0">
              <a:buNone/>
              <a:defRPr/>
            </a:pPr>
            <a:r>
              <a:rPr lang="ja-JP" altLang="en-US" dirty="0">
                <a:solidFill>
                  <a:prstClr val="black"/>
                </a:solidFill>
                <a:latin typeface="游ゴシック" panose="020F0502020204030204"/>
                <a:ea typeface="游明朝" panose="02020400000000000000" pitchFamily="18" charset="-128"/>
                <a:cs typeface="Times New Roman" panose="02020603050405020304" pitchFamily="18" charset="0"/>
              </a:rPr>
              <a:t>・「５－２原子爆弾の脅威」</a:t>
            </a:r>
            <a:endParaRPr lang="en-US" altLang="ja-JP" dirty="0">
              <a:solidFill>
                <a:prstClr val="black"/>
              </a:solidFill>
              <a:latin typeface="游ゴシック" panose="020F0502020204030204"/>
              <a:ea typeface="游明朝" panose="02020400000000000000" pitchFamily="18" charset="-128"/>
              <a:cs typeface="Times New Roman" panose="02020603050405020304" pitchFamily="18" charset="0"/>
            </a:endParaRPr>
          </a:p>
          <a:p>
            <a:pPr marL="0" indent="0">
              <a:buNone/>
              <a:defRPr/>
            </a:pPr>
            <a:endParaRPr lang="en-US" altLang="ja-JP" dirty="0">
              <a:solidFill>
                <a:prstClr val="black"/>
              </a:solidFill>
              <a:latin typeface="游ゴシック" panose="020F0502020204030204"/>
              <a:ea typeface="游明朝" panose="02020400000000000000" pitchFamily="18" charset="-128"/>
              <a:cs typeface="Times New Roman" panose="02020603050405020304" pitchFamily="18" charset="0"/>
            </a:endParaRPr>
          </a:p>
          <a:p>
            <a:pPr marL="0" indent="0">
              <a:buNone/>
              <a:defRPr/>
            </a:pPr>
            <a:r>
              <a:rPr lang="ja-JP" altLang="en-US" dirty="0">
                <a:hlinkClick r:id="rId3"/>
              </a:rPr>
              <a:t>広島平和記念資料館 </a:t>
            </a:r>
            <a:r>
              <a:rPr lang="en-US" altLang="ja-JP" dirty="0">
                <a:hlinkClick r:id="rId3"/>
              </a:rPr>
              <a:t>| </a:t>
            </a:r>
            <a:r>
              <a:rPr lang="ja-JP" altLang="en-US" dirty="0">
                <a:hlinkClick r:id="rId3"/>
              </a:rPr>
              <a:t>展示を見る </a:t>
            </a:r>
            <a:r>
              <a:rPr lang="en-US" altLang="ja-JP" dirty="0">
                <a:hlinkClick r:id="rId3"/>
              </a:rPr>
              <a:t>| </a:t>
            </a:r>
            <a:r>
              <a:rPr lang="ja-JP" altLang="en-US" dirty="0">
                <a:hlinkClick r:id="rId3"/>
              </a:rPr>
              <a:t>常設展示 </a:t>
            </a:r>
            <a:r>
              <a:rPr lang="en-US" altLang="ja-JP" dirty="0">
                <a:hlinkClick r:id="rId3"/>
              </a:rPr>
              <a:t>| 5 </a:t>
            </a:r>
            <a:r>
              <a:rPr lang="ja-JP" altLang="en-US" dirty="0">
                <a:hlinkClick r:id="rId3"/>
              </a:rPr>
              <a:t>核兵器の危険性 </a:t>
            </a:r>
            <a:r>
              <a:rPr lang="en-US" altLang="ja-JP" dirty="0">
                <a:hlinkClick r:id="rId3"/>
              </a:rPr>
              <a:t>| 5-2 </a:t>
            </a:r>
            <a:r>
              <a:rPr lang="ja-JP" altLang="en-US" dirty="0">
                <a:hlinkClick r:id="rId3"/>
              </a:rPr>
              <a:t>原子爆弾の脅威 </a:t>
            </a:r>
            <a:r>
              <a:rPr lang="en-US" altLang="ja-JP" dirty="0">
                <a:hlinkClick r:id="rId3"/>
              </a:rPr>
              <a:t>(hpmmuseum.jp)</a:t>
            </a:r>
            <a:endParaRPr kumimoji="1" lang="ja-JP" altLang="en-US" dirty="0"/>
          </a:p>
        </p:txBody>
      </p:sp>
    </p:spTree>
    <p:extLst>
      <p:ext uri="{BB962C8B-B14F-4D97-AF65-F5344CB8AC3E}">
        <p14:creationId xmlns:p14="http://schemas.microsoft.com/office/powerpoint/2010/main" val="3813677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コンテンツ プレースホルダー 4">
            <a:extLst>
              <a:ext uri="{FF2B5EF4-FFF2-40B4-BE49-F238E27FC236}">
                <a16:creationId xmlns:a16="http://schemas.microsoft.com/office/drawing/2014/main" id="{ECAF579E-7974-48CC-B07F-AB8BCD54FE55}"/>
              </a:ext>
            </a:extLst>
          </p:cNvPr>
          <p:cNvPicPr>
            <a:picLocks noGrp="1" noChangeAspect="1"/>
          </p:cNvPicPr>
          <p:nvPr>
            <p:ph idx="1"/>
          </p:nvPr>
        </p:nvPicPr>
        <p:blipFill rotWithShape="1">
          <a:blip r:embed="rId2"/>
          <a:srcRect l="18141" t="24537" r="41477" b="18379"/>
          <a:stretch/>
        </p:blipFill>
        <p:spPr>
          <a:xfrm>
            <a:off x="995317" y="290019"/>
            <a:ext cx="8001333" cy="6359137"/>
          </a:xfrm>
        </p:spPr>
      </p:pic>
    </p:spTree>
    <p:extLst>
      <p:ext uri="{BB962C8B-B14F-4D97-AF65-F5344CB8AC3E}">
        <p14:creationId xmlns:p14="http://schemas.microsoft.com/office/powerpoint/2010/main" val="110130671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8BBE24A-8EF1-4B3F-A0BB-4B756DC65137}"/>
              </a:ext>
            </a:extLst>
          </p:cNvPr>
          <p:cNvSpPr>
            <a:spLocks noGrp="1"/>
          </p:cNvSpPr>
          <p:nvPr>
            <p:ph type="title"/>
          </p:nvPr>
        </p:nvSpPr>
        <p:spPr/>
        <p:txBody>
          <a:bodyPr/>
          <a:lstStyle/>
          <a:p>
            <a:r>
              <a:rPr kumimoji="1" lang="ja-JP" altLang="en-US" dirty="0"/>
              <a:t>原爆の特徴</a:t>
            </a:r>
          </a:p>
        </p:txBody>
      </p:sp>
      <p:sp>
        <p:nvSpPr>
          <p:cNvPr id="3" name="コンテンツ プレースホルダー 2">
            <a:extLst>
              <a:ext uri="{FF2B5EF4-FFF2-40B4-BE49-F238E27FC236}">
                <a16:creationId xmlns:a16="http://schemas.microsoft.com/office/drawing/2014/main" id="{6EE6369B-F98B-4585-BDDB-F7263810B584}"/>
              </a:ext>
            </a:extLst>
          </p:cNvPr>
          <p:cNvSpPr>
            <a:spLocks noGrp="1"/>
          </p:cNvSpPr>
          <p:nvPr>
            <p:ph idx="1"/>
          </p:nvPr>
        </p:nvSpPr>
        <p:spPr/>
        <p:txBody>
          <a:bodyPr/>
          <a:lstStyle/>
          <a:p>
            <a:r>
              <a:rPr lang="ja-JP" altLang="en-US" dirty="0">
                <a:hlinkClick r:id="rId2"/>
              </a:rPr>
              <a:t>広島市公式ホームページ </a:t>
            </a:r>
            <a:r>
              <a:rPr lang="en-US" altLang="ja-JP" dirty="0">
                <a:hlinkClick r:id="rId2"/>
              </a:rPr>
              <a:t>(hiroshima.lg.jp)</a:t>
            </a:r>
            <a:r>
              <a:rPr kumimoji="1" lang="ja-JP" altLang="en-US" dirty="0"/>
              <a:t>→「原爆・平和」→「被爆の実相・復興・被爆者援護法等」→</a:t>
            </a:r>
            <a:endParaRPr kumimoji="1" lang="en-US" altLang="ja-JP" dirty="0"/>
          </a:p>
          <a:p>
            <a:endParaRPr lang="en-US" altLang="ja-JP" dirty="0">
              <a:hlinkClick r:id="rId3"/>
            </a:endParaRPr>
          </a:p>
          <a:p>
            <a:pPr marL="0" indent="0">
              <a:buNone/>
            </a:pPr>
            <a:r>
              <a:rPr lang="ja-JP" altLang="en-US" dirty="0">
                <a:hlinkClick r:id="rId3"/>
              </a:rPr>
              <a:t>〇原爆被害の概要 </a:t>
            </a:r>
            <a:r>
              <a:rPr lang="en-US" altLang="ja-JP" dirty="0">
                <a:hlinkClick r:id="rId3"/>
              </a:rPr>
              <a:t>- </a:t>
            </a:r>
            <a:r>
              <a:rPr lang="ja-JP" altLang="en-US" dirty="0">
                <a:hlinkClick r:id="rId3"/>
              </a:rPr>
              <a:t>広島市公式ホームページ </a:t>
            </a:r>
            <a:r>
              <a:rPr lang="en-US" altLang="ja-JP" dirty="0">
                <a:hlinkClick r:id="rId3"/>
              </a:rPr>
              <a:t>(hiroshima.lg.jp)</a:t>
            </a:r>
            <a:r>
              <a:rPr lang="en-US" altLang="ja-JP" dirty="0"/>
              <a:t> </a:t>
            </a:r>
          </a:p>
          <a:p>
            <a:endParaRPr lang="en-US" altLang="ja-JP" dirty="0"/>
          </a:p>
          <a:p>
            <a:r>
              <a:rPr lang="en-US" altLang="ja-JP" dirty="0"/>
              <a:t>https://www.city.hiroshima.lg.jp/site/atomicbomb-peace/9399.</a:t>
            </a:r>
            <a:endParaRPr kumimoji="1" lang="ja-JP" altLang="en-US" dirty="0"/>
          </a:p>
        </p:txBody>
      </p:sp>
    </p:spTree>
    <p:extLst>
      <p:ext uri="{BB962C8B-B14F-4D97-AF65-F5344CB8AC3E}">
        <p14:creationId xmlns:p14="http://schemas.microsoft.com/office/powerpoint/2010/main" val="235082056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4C15CFDE-DAE9-47FB-A0E5-7EE2B4AEECC1}"/>
              </a:ext>
            </a:extLst>
          </p:cNvPr>
          <p:cNvPicPr>
            <a:picLocks noChangeAspect="1"/>
          </p:cNvPicPr>
          <p:nvPr/>
        </p:nvPicPr>
        <p:blipFill rotWithShape="1">
          <a:blip r:embed="rId2"/>
          <a:srcRect l="33684" t="15398" r="35921" b="23754"/>
          <a:stretch/>
        </p:blipFill>
        <p:spPr>
          <a:xfrm>
            <a:off x="1626936" y="236184"/>
            <a:ext cx="5883228" cy="6621815"/>
          </a:xfrm>
          <a:prstGeom prst="rect">
            <a:avLst/>
          </a:prstGeom>
        </p:spPr>
      </p:pic>
    </p:spTree>
    <p:extLst>
      <p:ext uri="{BB962C8B-B14F-4D97-AF65-F5344CB8AC3E}">
        <p14:creationId xmlns:p14="http://schemas.microsoft.com/office/powerpoint/2010/main" val="341266199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48E2054-A07E-4A6C-BB06-DBEF900CC0A5}"/>
              </a:ext>
            </a:extLst>
          </p:cNvPr>
          <p:cNvSpPr>
            <a:spLocks noGrp="1"/>
          </p:cNvSpPr>
          <p:nvPr>
            <p:ph type="title"/>
          </p:nvPr>
        </p:nvSpPr>
        <p:spPr/>
        <p:txBody>
          <a:bodyPr/>
          <a:lstStyle/>
          <a:p>
            <a:r>
              <a:rPr kumimoji="1" lang="ja-JP" altLang="en-US" dirty="0"/>
              <a:t>②広島と長崎の被害　ア　広島</a:t>
            </a:r>
            <a:br>
              <a:rPr kumimoji="1" lang="en-US" altLang="ja-JP" dirty="0"/>
            </a:br>
            <a:endParaRPr kumimoji="1" lang="ja-JP" altLang="en-US" dirty="0"/>
          </a:p>
        </p:txBody>
      </p:sp>
      <p:sp>
        <p:nvSpPr>
          <p:cNvPr id="3" name="コンテンツ プレースホルダー 2">
            <a:extLst>
              <a:ext uri="{FF2B5EF4-FFF2-40B4-BE49-F238E27FC236}">
                <a16:creationId xmlns:a16="http://schemas.microsoft.com/office/drawing/2014/main" id="{361B8931-2BA6-4B88-8A5A-E09CDA9CEA1A}"/>
              </a:ext>
            </a:extLst>
          </p:cNvPr>
          <p:cNvSpPr>
            <a:spLocks noGrp="1"/>
          </p:cNvSpPr>
          <p:nvPr>
            <p:ph idx="1"/>
          </p:nvPr>
        </p:nvSpPr>
        <p:spPr/>
        <p:txBody>
          <a:bodyPr>
            <a:normAutofit fontScale="92500" lnSpcReduction="10000"/>
          </a:bodyPr>
          <a:lstStyle/>
          <a:p>
            <a:pPr marL="0" indent="0">
              <a:buNone/>
              <a:defRPr/>
            </a:pPr>
            <a:r>
              <a:rPr lang="ja-JP" altLang="en-US" dirty="0">
                <a:solidFill>
                  <a:prstClr val="black"/>
                </a:solidFill>
                <a:latin typeface="游ゴシック" panose="020F0502020204030204"/>
                <a:ea typeface="游明朝" panose="02020400000000000000" pitchFamily="18" charset="-128"/>
                <a:cs typeface="Times New Roman" panose="02020603050405020304" pitchFamily="18" charset="0"/>
              </a:rPr>
              <a:t>〇広島平和記念資料館</a:t>
            </a:r>
            <a:r>
              <a:rPr lang="en-US" altLang="ja-JP" dirty="0">
                <a:solidFill>
                  <a:prstClr val="black"/>
                </a:solidFill>
                <a:latin typeface="游ゴシック" panose="020F0502020204030204"/>
                <a:ea typeface="游明朝" panose="02020400000000000000" pitchFamily="18" charset="-128"/>
                <a:cs typeface="Times New Roman" panose="02020603050405020304" pitchFamily="18" charset="0"/>
              </a:rPr>
              <a:t>HP</a:t>
            </a:r>
            <a:r>
              <a:rPr lang="ja-JP" altLang="en-US" dirty="0">
                <a:solidFill>
                  <a:prstClr val="black"/>
                </a:solidFill>
                <a:latin typeface="游ゴシック" panose="020F0502020204030204"/>
                <a:ea typeface="游明朝" panose="02020400000000000000" pitchFamily="18" charset="-128"/>
                <a:cs typeface="Times New Roman" panose="02020603050405020304" pitchFamily="18" charset="0"/>
              </a:rPr>
              <a:t>（</a:t>
            </a:r>
            <a:r>
              <a:rPr lang="en-US" altLang="ja-JP" dirty="0">
                <a:solidFill>
                  <a:prstClr val="black"/>
                </a:solidFill>
                <a:latin typeface="游ゴシック" panose="020F0502020204030204"/>
                <a:ea typeface="游ゴシック" panose="020B0400000000000000" pitchFamily="50" charset="-128"/>
                <a:hlinkClick r:id="rId2"/>
              </a:rPr>
              <a:t> hpmmuseum.jp </a:t>
            </a:r>
            <a:r>
              <a:rPr lang="ja-JP" altLang="en-US" dirty="0">
                <a:solidFill>
                  <a:prstClr val="black"/>
                </a:solidFill>
                <a:latin typeface="游ゴシック" panose="020F0502020204030204"/>
                <a:ea typeface="游ゴシック" panose="020B0400000000000000" pitchFamily="50" charset="-128"/>
              </a:rPr>
              <a:t>）</a:t>
            </a:r>
            <a:r>
              <a:rPr lang="ja-JP" altLang="en-US" dirty="0">
                <a:solidFill>
                  <a:prstClr val="black"/>
                </a:solidFill>
                <a:latin typeface="游ゴシック" panose="020F0502020204030204"/>
                <a:ea typeface="游明朝" panose="02020400000000000000" pitchFamily="18" charset="-128"/>
                <a:cs typeface="Times New Roman" panose="02020603050405020304" pitchFamily="18" charset="0"/>
              </a:rPr>
              <a:t>　</a:t>
            </a:r>
            <a:endParaRPr lang="en-US" altLang="ja-JP" dirty="0">
              <a:solidFill>
                <a:prstClr val="black"/>
              </a:solidFill>
              <a:latin typeface="游ゴシック" panose="020F0502020204030204"/>
              <a:ea typeface="游明朝" panose="02020400000000000000" pitchFamily="18" charset="-128"/>
              <a:cs typeface="Times New Roman" panose="02020603050405020304" pitchFamily="18" charset="0"/>
            </a:endParaRPr>
          </a:p>
          <a:p>
            <a:pPr marL="0" indent="0">
              <a:buNone/>
              <a:defRPr/>
            </a:pPr>
            <a:r>
              <a:rPr lang="ja-JP" altLang="en-US" dirty="0">
                <a:solidFill>
                  <a:srgbClr val="333333"/>
                </a:solidFill>
                <a:latin typeface="AvenirNextLTW01-Regular"/>
                <a:ea typeface="游ゴシック" panose="020B0400000000000000" pitchFamily="50" charset="-128"/>
              </a:rPr>
              <a:t>「展示・催し物」→「常設展示」→</a:t>
            </a:r>
            <a:endParaRPr lang="en-US" altLang="ja-JP" dirty="0">
              <a:solidFill>
                <a:srgbClr val="333333"/>
              </a:solidFill>
              <a:latin typeface="AvenirNextLTW01-Regular"/>
              <a:ea typeface="游ゴシック" panose="020B0400000000000000" pitchFamily="50" charset="-128"/>
            </a:endParaRPr>
          </a:p>
          <a:p>
            <a:pPr marL="0" indent="0">
              <a:buNone/>
              <a:defRPr/>
            </a:pPr>
            <a:r>
              <a:rPr lang="ja-JP" altLang="en-US" dirty="0">
                <a:solidFill>
                  <a:srgbClr val="333333"/>
                </a:solidFill>
                <a:latin typeface="AvenirNextLTW01-Regular"/>
                <a:ea typeface="游ゴシック" panose="020B0400000000000000" pitchFamily="50" charset="-128"/>
              </a:rPr>
              <a:t>・「</a:t>
            </a:r>
            <a:r>
              <a:rPr lang="ja-JP" altLang="en-US" dirty="0">
                <a:solidFill>
                  <a:srgbClr val="333333"/>
                </a:solidFill>
                <a:latin typeface="AvenirNextLTW01-Regular"/>
                <a:ea typeface="游明朝" panose="02020400000000000000" pitchFamily="18" charset="-128"/>
                <a:cs typeface="Times New Roman" panose="02020603050405020304" pitchFamily="18" charset="0"/>
              </a:rPr>
              <a:t>２　</a:t>
            </a:r>
            <a:r>
              <a:rPr lang="en-US" altLang="ja-JP" dirty="0">
                <a:solidFill>
                  <a:srgbClr val="333333"/>
                </a:solidFill>
                <a:latin typeface="AvenirNextLTW01-Regular"/>
                <a:ea typeface="游明朝" panose="02020400000000000000" pitchFamily="18" charset="-128"/>
                <a:cs typeface="Times New Roman" panose="02020603050405020304" pitchFamily="18" charset="0"/>
              </a:rPr>
              <a:t>8</a:t>
            </a:r>
            <a:r>
              <a:rPr lang="ja-JP" altLang="en-US" dirty="0">
                <a:solidFill>
                  <a:srgbClr val="333333"/>
                </a:solidFill>
                <a:latin typeface="AvenirNextLTW01-Regular"/>
                <a:ea typeface="游明朝" panose="02020400000000000000" pitchFamily="18" charset="-128"/>
                <a:cs typeface="Times New Roman" panose="02020603050405020304" pitchFamily="18" charset="0"/>
              </a:rPr>
              <a:t>月</a:t>
            </a:r>
            <a:r>
              <a:rPr lang="en-US" altLang="ja-JP" dirty="0">
                <a:solidFill>
                  <a:srgbClr val="333333"/>
                </a:solidFill>
                <a:latin typeface="AvenirNextLTW01-Regular"/>
                <a:ea typeface="游明朝" panose="02020400000000000000" pitchFamily="18" charset="-128"/>
                <a:cs typeface="Times New Roman" panose="02020603050405020304" pitchFamily="18" charset="0"/>
              </a:rPr>
              <a:t>6</a:t>
            </a:r>
            <a:r>
              <a:rPr lang="ja-JP" altLang="en-US" dirty="0">
                <a:solidFill>
                  <a:srgbClr val="333333"/>
                </a:solidFill>
                <a:latin typeface="AvenirNextLTW01-Regular"/>
                <a:ea typeface="游明朝" panose="02020400000000000000" pitchFamily="18" charset="-128"/>
                <a:cs typeface="Times New Roman" panose="02020603050405020304" pitchFamily="18" charset="0"/>
              </a:rPr>
              <a:t>日のヒロシマ」</a:t>
            </a:r>
            <a:endParaRPr lang="en-US" altLang="ja-JP" dirty="0">
              <a:solidFill>
                <a:srgbClr val="333333"/>
              </a:solidFill>
              <a:latin typeface="AvenirNextLTW01-Regular"/>
              <a:ea typeface="游明朝" panose="02020400000000000000" pitchFamily="18" charset="-128"/>
              <a:cs typeface="Times New Roman" panose="02020603050405020304" pitchFamily="18" charset="0"/>
            </a:endParaRPr>
          </a:p>
          <a:p>
            <a:pPr marL="0" indent="0">
              <a:buNone/>
              <a:defRPr/>
            </a:pPr>
            <a:r>
              <a:rPr lang="ja-JP" altLang="en-US" dirty="0">
                <a:hlinkClick r:id="rId3"/>
              </a:rPr>
              <a:t>広島平和記念資料館 </a:t>
            </a:r>
            <a:r>
              <a:rPr lang="en-US" altLang="ja-JP" dirty="0">
                <a:hlinkClick r:id="rId3"/>
              </a:rPr>
              <a:t>| </a:t>
            </a:r>
            <a:r>
              <a:rPr lang="ja-JP" altLang="en-US" dirty="0">
                <a:hlinkClick r:id="rId3"/>
              </a:rPr>
              <a:t>展示を見る </a:t>
            </a:r>
            <a:r>
              <a:rPr lang="en-US" altLang="ja-JP" dirty="0">
                <a:hlinkClick r:id="rId3"/>
              </a:rPr>
              <a:t>| </a:t>
            </a:r>
            <a:r>
              <a:rPr lang="ja-JP" altLang="en-US" dirty="0">
                <a:hlinkClick r:id="rId3"/>
              </a:rPr>
              <a:t>常設展示 </a:t>
            </a:r>
            <a:r>
              <a:rPr lang="en-US" altLang="ja-JP" dirty="0">
                <a:hlinkClick r:id="rId3"/>
              </a:rPr>
              <a:t>| 2 </a:t>
            </a:r>
            <a:r>
              <a:rPr lang="ja-JP" altLang="en-US" dirty="0">
                <a:hlinkClick r:id="rId3"/>
              </a:rPr>
              <a:t>　</a:t>
            </a:r>
            <a:r>
              <a:rPr lang="en-US" altLang="ja-JP" dirty="0">
                <a:hlinkClick r:id="rId3"/>
              </a:rPr>
              <a:t>8</a:t>
            </a:r>
            <a:r>
              <a:rPr lang="ja-JP" altLang="en-US" dirty="0">
                <a:hlinkClick r:id="rId3"/>
              </a:rPr>
              <a:t>月</a:t>
            </a:r>
            <a:r>
              <a:rPr lang="en-US" altLang="ja-JP" dirty="0">
                <a:hlinkClick r:id="rId3"/>
              </a:rPr>
              <a:t>6</a:t>
            </a:r>
            <a:r>
              <a:rPr lang="ja-JP" altLang="en-US" dirty="0">
                <a:hlinkClick r:id="rId3"/>
              </a:rPr>
              <a:t>日のヒロシマ </a:t>
            </a:r>
            <a:r>
              <a:rPr lang="en-US" altLang="ja-JP" dirty="0">
                <a:hlinkClick r:id="rId3"/>
              </a:rPr>
              <a:t>(hpmmuseum.jp)</a:t>
            </a:r>
            <a:endParaRPr lang="en-US" altLang="ja-JP" dirty="0">
              <a:solidFill>
                <a:srgbClr val="333333"/>
              </a:solidFill>
              <a:latin typeface="AvenirNextLTW01-Regular"/>
              <a:ea typeface="游明朝" panose="02020400000000000000" pitchFamily="18" charset="-128"/>
              <a:cs typeface="Times New Roman" panose="02020603050405020304" pitchFamily="18" charset="0"/>
            </a:endParaRPr>
          </a:p>
          <a:p>
            <a:pPr marL="0" indent="0">
              <a:buNone/>
              <a:defRPr/>
            </a:pPr>
            <a:endParaRPr lang="en-US" altLang="ja-JP" dirty="0">
              <a:solidFill>
                <a:srgbClr val="333333"/>
              </a:solidFill>
              <a:latin typeface="AvenirNextLTW01-Regular"/>
              <a:ea typeface="游明朝" panose="02020400000000000000" pitchFamily="18" charset="-128"/>
              <a:cs typeface="Times New Roman" panose="02020603050405020304" pitchFamily="18" charset="0"/>
            </a:endParaRPr>
          </a:p>
          <a:p>
            <a:pPr marL="0" indent="0">
              <a:buNone/>
              <a:defRPr/>
            </a:pPr>
            <a:r>
              <a:rPr lang="ja-JP" altLang="en-US" dirty="0">
                <a:solidFill>
                  <a:srgbClr val="333333"/>
                </a:solidFill>
                <a:latin typeface="AvenirNextLTW01-Regular"/>
                <a:ea typeface="游明朝" panose="02020400000000000000" pitchFamily="18" charset="-128"/>
                <a:cs typeface="Times New Roman" panose="02020603050405020304" pitchFamily="18" charset="0"/>
              </a:rPr>
              <a:t>・「３　被爆者」</a:t>
            </a:r>
            <a:endParaRPr lang="en-US" altLang="ja-JP" dirty="0">
              <a:solidFill>
                <a:srgbClr val="333333"/>
              </a:solidFill>
              <a:latin typeface="AvenirNextLTW01-Regular"/>
              <a:ea typeface="游明朝" panose="02020400000000000000" pitchFamily="18" charset="-128"/>
              <a:cs typeface="Times New Roman" panose="02020603050405020304" pitchFamily="18" charset="0"/>
            </a:endParaRPr>
          </a:p>
          <a:p>
            <a:pPr marL="0" indent="0">
              <a:buNone/>
              <a:defRPr/>
            </a:pPr>
            <a:r>
              <a:rPr lang="ja-JP" altLang="en-US" dirty="0">
                <a:hlinkClick r:id="rId4"/>
              </a:rPr>
              <a:t>広島平和記念資料館 </a:t>
            </a:r>
            <a:r>
              <a:rPr lang="en-US" altLang="ja-JP" dirty="0">
                <a:hlinkClick r:id="rId4"/>
              </a:rPr>
              <a:t>| </a:t>
            </a:r>
            <a:r>
              <a:rPr lang="ja-JP" altLang="en-US" dirty="0">
                <a:hlinkClick r:id="rId4"/>
              </a:rPr>
              <a:t>展示を見る </a:t>
            </a:r>
            <a:r>
              <a:rPr lang="en-US" altLang="ja-JP" dirty="0">
                <a:hlinkClick r:id="rId4"/>
              </a:rPr>
              <a:t>| </a:t>
            </a:r>
            <a:r>
              <a:rPr lang="ja-JP" altLang="en-US" dirty="0">
                <a:hlinkClick r:id="rId4"/>
              </a:rPr>
              <a:t>常設展示 </a:t>
            </a:r>
            <a:r>
              <a:rPr lang="en-US" altLang="ja-JP" dirty="0">
                <a:hlinkClick r:id="rId4"/>
              </a:rPr>
              <a:t>| 3 </a:t>
            </a:r>
            <a:r>
              <a:rPr lang="ja-JP" altLang="en-US" dirty="0">
                <a:hlinkClick r:id="rId4"/>
              </a:rPr>
              <a:t>被爆者 </a:t>
            </a:r>
            <a:r>
              <a:rPr lang="en-US" altLang="ja-JP" dirty="0">
                <a:hlinkClick r:id="rId4"/>
              </a:rPr>
              <a:t>(hpmmuseum.jp)</a:t>
            </a:r>
            <a:endParaRPr lang="en-US" altLang="ja-JP" dirty="0">
              <a:solidFill>
                <a:srgbClr val="333333"/>
              </a:solidFill>
              <a:latin typeface="AvenirNextLTW01-Regular"/>
              <a:ea typeface="游明朝" panose="02020400000000000000" pitchFamily="18" charset="-128"/>
              <a:cs typeface="Times New Roman" panose="02020603050405020304" pitchFamily="18" charset="0"/>
            </a:endParaRPr>
          </a:p>
          <a:p>
            <a:pPr marL="0" indent="0">
              <a:buNone/>
              <a:defRPr/>
            </a:pPr>
            <a:r>
              <a:rPr lang="ja-JP" altLang="en-US" dirty="0">
                <a:solidFill>
                  <a:srgbClr val="333333"/>
                </a:solidFill>
                <a:latin typeface="AvenirNextLTW01-Regular"/>
                <a:ea typeface="游明朝" panose="02020400000000000000" pitchFamily="18" charset="-128"/>
                <a:cs typeface="Times New Roman" panose="02020603050405020304" pitchFamily="18" charset="0"/>
              </a:rPr>
              <a:t>たくさんの絵や写真があります。</a:t>
            </a:r>
            <a:endParaRPr lang="en-US" altLang="ja-JP" dirty="0">
              <a:solidFill>
                <a:srgbClr val="333333"/>
              </a:solidFill>
              <a:latin typeface="AvenirNextLTW01-Regular"/>
              <a:ea typeface="游明朝" panose="02020400000000000000" pitchFamily="18" charset="-128"/>
              <a:cs typeface="Times New Roman" panose="02020603050405020304" pitchFamily="18" charset="0"/>
            </a:endParaRPr>
          </a:p>
          <a:p>
            <a:endParaRPr kumimoji="1" lang="ja-JP" altLang="en-US" dirty="0"/>
          </a:p>
        </p:txBody>
      </p:sp>
    </p:spTree>
    <p:extLst>
      <p:ext uri="{BB962C8B-B14F-4D97-AF65-F5344CB8AC3E}">
        <p14:creationId xmlns:p14="http://schemas.microsoft.com/office/powerpoint/2010/main" val="217945473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48E2054-A07E-4A6C-BB06-DBEF900CC0A5}"/>
              </a:ext>
            </a:extLst>
          </p:cNvPr>
          <p:cNvSpPr>
            <a:spLocks noGrp="1"/>
          </p:cNvSpPr>
          <p:nvPr>
            <p:ph type="title"/>
          </p:nvPr>
        </p:nvSpPr>
        <p:spPr/>
        <p:txBody>
          <a:bodyPr/>
          <a:lstStyle/>
          <a:p>
            <a:r>
              <a:rPr kumimoji="1" lang="ja-JP" altLang="en-US" dirty="0"/>
              <a:t>②広島と長崎の被害　ア　広島</a:t>
            </a:r>
            <a:br>
              <a:rPr kumimoji="1" lang="en-US" altLang="ja-JP" dirty="0"/>
            </a:br>
            <a:endParaRPr kumimoji="1" lang="ja-JP" altLang="en-US" dirty="0"/>
          </a:p>
        </p:txBody>
      </p:sp>
      <p:sp>
        <p:nvSpPr>
          <p:cNvPr id="3" name="コンテンツ プレースホルダー 2">
            <a:extLst>
              <a:ext uri="{FF2B5EF4-FFF2-40B4-BE49-F238E27FC236}">
                <a16:creationId xmlns:a16="http://schemas.microsoft.com/office/drawing/2014/main" id="{361B8931-2BA6-4B88-8A5A-E09CDA9CEA1A}"/>
              </a:ext>
            </a:extLst>
          </p:cNvPr>
          <p:cNvSpPr>
            <a:spLocks noGrp="1"/>
          </p:cNvSpPr>
          <p:nvPr>
            <p:ph idx="1"/>
          </p:nvPr>
        </p:nvSpPr>
        <p:spPr/>
        <p:txBody>
          <a:bodyPr/>
          <a:lstStyle/>
          <a:p>
            <a:r>
              <a:rPr lang="ja-JP" altLang="ja-JP" kern="100" dirty="0">
                <a:latin typeface="游明朝" panose="02020400000000000000" pitchFamily="18" charset="-128"/>
                <a:ea typeface="游明朝" panose="02020400000000000000" pitchFamily="18" charset="-128"/>
                <a:cs typeface="Times New Roman" panose="02020603050405020304" pitchFamily="18" charset="0"/>
              </a:rPr>
              <a:t>ヒロシマ平和メディアセンター</a:t>
            </a:r>
            <a:r>
              <a:rPr lang="ja-JP" altLang="en-US" kern="100" dirty="0">
                <a:latin typeface="游明朝" panose="02020400000000000000" pitchFamily="18" charset="-128"/>
                <a:ea typeface="游明朝" panose="02020400000000000000" pitchFamily="18" charset="-128"/>
                <a:cs typeface="Times New Roman" panose="02020603050405020304" pitchFamily="18" charset="0"/>
              </a:rPr>
              <a:t>（</a:t>
            </a:r>
            <a:r>
              <a:rPr lang="en-US" altLang="ja-JP" kern="100" dirty="0">
                <a:latin typeface="游明朝" panose="02020400000000000000" pitchFamily="18" charset="-128"/>
                <a:ea typeface="游明朝" panose="02020400000000000000" pitchFamily="18" charset="-128"/>
                <a:cs typeface="Times New Roman" panose="02020603050405020304" pitchFamily="18" charset="0"/>
                <a:hlinkClick r:id="rId2"/>
              </a:rPr>
              <a:t>http://www.hiroshimapeacemedia.jp/</a:t>
            </a:r>
            <a:r>
              <a:rPr lang="ja-JP" altLang="en-US" kern="100" dirty="0">
                <a:latin typeface="游明朝" panose="02020400000000000000" pitchFamily="18" charset="-128"/>
                <a:ea typeface="游明朝" panose="02020400000000000000" pitchFamily="18" charset="-128"/>
                <a:cs typeface="Times New Roman" panose="02020603050405020304" pitchFamily="18" charset="0"/>
              </a:rPr>
              <a:t>）</a:t>
            </a:r>
            <a:endParaRPr lang="en-US" altLang="ja-JP" kern="100" dirty="0">
              <a:latin typeface="游明朝" panose="02020400000000000000" pitchFamily="18" charset="-128"/>
              <a:ea typeface="游明朝" panose="02020400000000000000" pitchFamily="18" charset="-128"/>
              <a:cs typeface="Times New Roman" panose="02020603050405020304" pitchFamily="18" charset="0"/>
            </a:endParaRPr>
          </a:p>
          <a:p>
            <a:r>
              <a:rPr lang="ja-JP" altLang="en-US" kern="100" dirty="0">
                <a:latin typeface="游明朝" panose="02020400000000000000" pitchFamily="18" charset="-128"/>
                <a:ea typeface="游明朝" panose="02020400000000000000" pitchFamily="18" charset="-128"/>
                <a:cs typeface="Times New Roman" panose="02020603050405020304" pitchFamily="18" charset="0"/>
              </a:rPr>
              <a:t>「原爆投下でどんな被害がでたのですか」</a:t>
            </a:r>
            <a:endParaRPr lang="en-US" altLang="ja-JP" kern="100" dirty="0">
              <a:latin typeface="游明朝" panose="02020400000000000000" pitchFamily="18" charset="-128"/>
              <a:ea typeface="游明朝" panose="02020400000000000000" pitchFamily="18" charset="-128"/>
              <a:cs typeface="Times New Roman" panose="02020603050405020304" pitchFamily="18" charset="0"/>
            </a:endParaRPr>
          </a:p>
          <a:p>
            <a:endParaRPr kumimoji="1" lang="ja-JP" altLang="en-US" dirty="0"/>
          </a:p>
        </p:txBody>
      </p:sp>
    </p:spTree>
    <p:extLst>
      <p:ext uri="{BB962C8B-B14F-4D97-AF65-F5344CB8AC3E}">
        <p14:creationId xmlns:p14="http://schemas.microsoft.com/office/powerpoint/2010/main" val="13012728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コンテンツ プレースホルダー 4">
            <a:extLst>
              <a:ext uri="{FF2B5EF4-FFF2-40B4-BE49-F238E27FC236}">
                <a16:creationId xmlns:a16="http://schemas.microsoft.com/office/drawing/2014/main" id="{CE46E425-95E4-4514-9D6D-9B060AA9BA50}"/>
              </a:ext>
            </a:extLst>
          </p:cNvPr>
          <p:cNvPicPr>
            <a:picLocks noGrp="1" noChangeAspect="1"/>
          </p:cNvPicPr>
          <p:nvPr>
            <p:ph idx="1"/>
          </p:nvPr>
        </p:nvPicPr>
        <p:blipFill rotWithShape="1">
          <a:blip r:embed="rId2"/>
          <a:srcRect l="21316" t="18578" r="36716" b="5834"/>
          <a:stretch/>
        </p:blipFill>
        <p:spPr>
          <a:xfrm>
            <a:off x="695734" y="116770"/>
            <a:ext cx="6540257" cy="6622697"/>
          </a:xfrm>
        </p:spPr>
      </p:pic>
    </p:spTree>
    <p:extLst>
      <p:ext uri="{BB962C8B-B14F-4D97-AF65-F5344CB8AC3E}">
        <p14:creationId xmlns:p14="http://schemas.microsoft.com/office/powerpoint/2010/main" val="23218094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8F4143D-813E-4503-80F2-E05AA40FF69A}"/>
              </a:ext>
            </a:extLst>
          </p:cNvPr>
          <p:cNvSpPr>
            <a:spLocks noGrp="1"/>
          </p:cNvSpPr>
          <p:nvPr>
            <p:ph type="title"/>
          </p:nvPr>
        </p:nvSpPr>
        <p:spPr/>
        <p:txBody>
          <a:bodyPr/>
          <a:lstStyle/>
          <a:p>
            <a:r>
              <a:rPr lang="ja-JP" altLang="en-US" dirty="0"/>
              <a:t>①原爆の特徴　ア　熱線</a:t>
            </a:r>
            <a:endParaRPr kumimoji="1" lang="ja-JP" altLang="en-US" dirty="0"/>
          </a:p>
        </p:txBody>
      </p:sp>
      <p:sp>
        <p:nvSpPr>
          <p:cNvPr id="3" name="コンテンツ プレースホルダー 2">
            <a:extLst>
              <a:ext uri="{FF2B5EF4-FFF2-40B4-BE49-F238E27FC236}">
                <a16:creationId xmlns:a16="http://schemas.microsoft.com/office/drawing/2014/main" id="{A79C93EF-26D3-4743-A520-DA49F8637E66}"/>
              </a:ext>
            </a:extLst>
          </p:cNvPr>
          <p:cNvSpPr>
            <a:spLocks noGrp="1"/>
          </p:cNvSpPr>
          <p:nvPr>
            <p:ph idx="1"/>
          </p:nvPr>
        </p:nvSpPr>
        <p:spPr/>
        <p:txBody>
          <a:bodyPr>
            <a:normAutofit fontScale="85000" lnSpcReduction="10000"/>
          </a:bodyPr>
          <a:lstStyle/>
          <a:p>
            <a:pPr marL="0" indent="0">
              <a:buNone/>
            </a:pPr>
            <a:endParaRPr lang="en-US" altLang="ja-JP" dirty="0">
              <a:ea typeface="游明朝" panose="02020400000000000000" pitchFamily="18" charset="-128"/>
              <a:cs typeface="Times New Roman" panose="02020603050405020304" pitchFamily="18" charset="0"/>
            </a:endParaRPr>
          </a:p>
          <a:p>
            <a:pPr marL="0" indent="0">
              <a:buNone/>
            </a:pPr>
            <a:r>
              <a:rPr lang="ja-JP" altLang="en-US" dirty="0">
                <a:ea typeface="游明朝" panose="02020400000000000000" pitchFamily="18" charset="-128"/>
                <a:cs typeface="Times New Roman" panose="02020603050405020304" pitchFamily="18" charset="0"/>
              </a:rPr>
              <a:t>〇広島平和記念資料館</a:t>
            </a:r>
            <a:r>
              <a:rPr lang="en-US" altLang="ja-JP" dirty="0">
                <a:ea typeface="游明朝" panose="02020400000000000000" pitchFamily="18" charset="-128"/>
                <a:cs typeface="Times New Roman" panose="02020603050405020304" pitchFamily="18" charset="0"/>
              </a:rPr>
              <a:t>HP</a:t>
            </a:r>
            <a:r>
              <a:rPr lang="ja-JP" altLang="en-US" dirty="0">
                <a:ea typeface="游明朝" panose="02020400000000000000" pitchFamily="18" charset="-128"/>
                <a:cs typeface="Times New Roman" panose="02020603050405020304" pitchFamily="18" charset="0"/>
              </a:rPr>
              <a:t>（</a:t>
            </a:r>
            <a:r>
              <a:rPr lang="en-US" altLang="ja-JP" dirty="0">
                <a:hlinkClick r:id="rId2"/>
              </a:rPr>
              <a:t> hpmmuseum.jp </a:t>
            </a:r>
            <a:r>
              <a:rPr lang="ja-JP" altLang="en-US" dirty="0"/>
              <a:t>）</a:t>
            </a:r>
            <a:r>
              <a:rPr lang="ja-JP" altLang="en-US" dirty="0">
                <a:ea typeface="游明朝" panose="02020400000000000000" pitchFamily="18" charset="-128"/>
                <a:cs typeface="Times New Roman" panose="02020603050405020304" pitchFamily="18" charset="0"/>
              </a:rPr>
              <a:t>　</a:t>
            </a:r>
            <a:endParaRPr lang="en-US" altLang="ja-JP" dirty="0">
              <a:ea typeface="游明朝" panose="02020400000000000000" pitchFamily="18" charset="-128"/>
              <a:cs typeface="Times New Roman" panose="02020603050405020304" pitchFamily="18" charset="0"/>
            </a:endParaRPr>
          </a:p>
          <a:p>
            <a:pPr marL="0" indent="0">
              <a:buNone/>
            </a:pPr>
            <a:r>
              <a:rPr lang="ja-JP" altLang="en-US" b="0" i="0" dirty="0">
                <a:solidFill>
                  <a:srgbClr val="333333"/>
                </a:solidFill>
                <a:effectLst/>
                <a:latin typeface="AvenirNextLTW01-Regular"/>
              </a:rPr>
              <a:t>「展示・催し物」→「常設展示」→「</a:t>
            </a:r>
            <a:r>
              <a:rPr lang="ja-JP" altLang="en-US" dirty="0">
                <a:solidFill>
                  <a:srgbClr val="333333"/>
                </a:solidFill>
                <a:latin typeface="AvenirNextLTW01-Regular"/>
                <a:ea typeface="游明朝" panose="02020400000000000000" pitchFamily="18" charset="-128"/>
                <a:cs typeface="Times New Roman" panose="02020603050405020304" pitchFamily="18" charset="0"/>
              </a:rPr>
              <a:t>５核兵器の危険性」</a:t>
            </a:r>
            <a:endParaRPr lang="en-US" altLang="ja-JP" dirty="0">
              <a:solidFill>
                <a:srgbClr val="333333"/>
              </a:solidFill>
              <a:latin typeface="AvenirNextLTW01-Regular"/>
              <a:ea typeface="游明朝" panose="02020400000000000000" pitchFamily="18" charset="-128"/>
              <a:cs typeface="Times New Roman" panose="02020603050405020304" pitchFamily="18" charset="0"/>
            </a:endParaRPr>
          </a:p>
          <a:p>
            <a:pPr marL="0" indent="0">
              <a:buNone/>
            </a:pPr>
            <a:r>
              <a:rPr lang="ja-JP" altLang="en-US" dirty="0">
                <a:ea typeface="游明朝" panose="02020400000000000000" pitchFamily="18" charset="-128"/>
                <a:cs typeface="Times New Roman" panose="02020603050405020304" pitchFamily="18" charset="0"/>
              </a:rPr>
              <a:t>・「５－２原子爆弾の脅威」→「５－２－３熱線」</a:t>
            </a:r>
            <a:endParaRPr lang="en-US" altLang="ja-JP" dirty="0">
              <a:ea typeface="游明朝" panose="02020400000000000000" pitchFamily="18" charset="-128"/>
              <a:cs typeface="Times New Roman" panose="02020603050405020304" pitchFamily="18" charset="0"/>
            </a:endParaRPr>
          </a:p>
          <a:p>
            <a:pPr marL="0" indent="0">
              <a:buNone/>
            </a:pPr>
            <a:r>
              <a:rPr lang="ja-JP" altLang="en-US" dirty="0">
                <a:ea typeface="游明朝" panose="02020400000000000000" pitchFamily="18" charset="-128"/>
                <a:cs typeface="Times New Roman" panose="02020603050405020304" pitchFamily="18" charset="0"/>
              </a:rPr>
              <a:t>・「この項目内の資料」→「熱傷」</a:t>
            </a:r>
            <a:endParaRPr lang="en-US" altLang="ja-JP" dirty="0">
              <a:ea typeface="游明朝" panose="02020400000000000000" pitchFamily="18" charset="-128"/>
              <a:cs typeface="Times New Roman" panose="02020603050405020304" pitchFamily="18" charset="0"/>
            </a:endParaRPr>
          </a:p>
          <a:p>
            <a:pPr marL="0" indent="0">
              <a:buNone/>
            </a:pPr>
            <a:r>
              <a:rPr lang="ja-JP" altLang="en-US" dirty="0">
                <a:hlinkClick r:id="rId3"/>
              </a:rPr>
              <a:t>広島平和記念資料館 </a:t>
            </a:r>
            <a:r>
              <a:rPr lang="en-US" altLang="ja-JP" dirty="0">
                <a:hlinkClick r:id="rId3"/>
              </a:rPr>
              <a:t>| </a:t>
            </a:r>
            <a:r>
              <a:rPr lang="ja-JP" altLang="en-US" dirty="0">
                <a:hlinkClick r:id="rId3"/>
              </a:rPr>
              <a:t>展示を見る </a:t>
            </a:r>
            <a:r>
              <a:rPr lang="en-US" altLang="ja-JP" dirty="0">
                <a:hlinkClick r:id="rId3"/>
              </a:rPr>
              <a:t>| </a:t>
            </a:r>
            <a:r>
              <a:rPr lang="ja-JP" altLang="en-US" dirty="0">
                <a:hlinkClick r:id="rId3"/>
              </a:rPr>
              <a:t>常設展示 </a:t>
            </a:r>
            <a:r>
              <a:rPr lang="en-US" altLang="ja-JP" dirty="0">
                <a:hlinkClick r:id="rId3"/>
              </a:rPr>
              <a:t>| 5 </a:t>
            </a:r>
            <a:r>
              <a:rPr lang="ja-JP" altLang="en-US" dirty="0">
                <a:hlinkClick r:id="rId3"/>
              </a:rPr>
              <a:t>核兵器の危険性 </a:t>
            </a:r>
            <a:r>
              <a:rPr lang="en-US" altLang="ja-JP" dirty="0">
                <a:hlinkClick r:id="rId3"/>
              </a:rPr>
              <a:t>| 5-2 </a:t>
            </a:r>
            <a:r>
              <a:rPr lang="ja-JP" altLang="en-US" dirty="0">
                <a:hlinkClick r:id="rId3"/>
              </a:rPr>
              <a:t>原子爆弾の脅威 </a:t>
            </a:r>
            <a:r>
              <a:rPr lang="en-US" altLang="ja-JP" dirty="0">
                <a:hlinkClick r:id="rId3"/>
              </a:rPr>
              <a:t>| 5-2-3 </a:t>
            </a:r>
            <a:r>
              <a:rPr lang="ja-JP" altLang="en-US" dirty="0">
                <a:hlinkClick r:id="rId3"/>
              </a:rPr>
              <a:t>熱線 </a:t>
            </a:r>
            <a:r>
              <a:rPr lang="en-US" altLang="ja-JP" dirty="0">
                <a:hlinkClick r:id="rId3"/>
              </a:rPr>
              <a:t>(hpmmuseum.jp)</a:t>
            </a:r>
            <a:endParaRPr lang="en-US" altLang="ja-JP" dirty="0"/>
          </a:p>
          <a:p>
            <a:pPr marL="0" indent="0">
              <a:buNone/>
            </a:pPr>
            <a:endParaRPr lang="en-US" altLang="ja-JP" dirty="0">
              <a:ea typeface="游明朝" panose="02020400000000000000" pitchFamily="18" charset="-128"/>
              <a:cs typeface="Times New Roman" panose="02020603050405020304" pitchFamily="18" charset="0"/>
            </a:endParaRPr>
          </a:p>
          <a:p>
            <a:pPr marL="0" indent="0">
              <a:buNone/>
            </a:pPr>
            <a:r>
              <a:rPr lang="ja-JP" altLang="en-US" dirty="0">
                <a:hlinkClick r:id="rId4"/>
              </a:rPr>
              <a:t>広島平和記念資料館 </a:t>
            </a:r>
            <a:r>
              <a:rPr lang="en-US" altLang="ja-JP" dirty="0">
                <a:hlinkClick r:id="rId4"/>
              </a:rPr>
              <a:t>| </a:t>
            </a:r>
            <a:r>
              <a:rPr lang="ja-JP" altLang="en-US" dirty="0">
                <a:hlinkClick r:id="rId4"/>
              </a:rPr>
              <a:t>展示を見る </a:t>
            </a:r>
            <a:r>
              <a:rPr lang="en-US" altLang="ja-JP" dirty="0">
                <a:hlinkClick r:id="rId4"/>
              </a:rPr>
              <a:t>| </a:t>
            </a:r>
            <a:r>
              <a:rPr lang="ja-JP" altLang="en-US" dirty="0">
                <a:hlinkClick r:id="rId4"/>
              </a:rPr>
              <a:t>常設展示 </a:t>
            </a:r>
            <a:r>
              <a:rPr lang="en-US" altLang="ja-JP" dirty="0">
                <a:hlinkClick r:id="rId4"/>
              </a:rPr>
              <a:t>| 5 </a:t>
            </a:r>
            <a:r>
              <a:rPr lang="ja-JP" altLang="en-US" dirty="0">
                <a:hlinkClick r:id="rId4"/>
              </a:rPr>
              <a:t>核兵器の危険性 </a:t>
            </a:r>
            <a:r>
              <a:rPr lang="en-US" altLang="ja-JP" dirty="0">
                <a:hlinkClick r:id="rId4"/>
              </a:rPr>
              <a:t>| 5-2 </a:t>
            </a:r>
            <a:r>
              <a:rPr lang="ja-JP" altLang="en-US" dirty="0">
                <a:hlinkClick r:id="rId4"/>
              </a:rPr>
              <a:t>原子爆弾の脅威 </a:t>
            </a:r>
            <a:r>
              <a:rPr lang="en-US" altLang="ja-JP" dirty="0">
                <a:hlinkClick r:id="rId4"/>
              </a:rPr>
              <a:t>| 5-2-3 </a:t>
            </a:r>
            <a:r>
              <a:rPr lang="ja-JP" altLang="en-US" dirty="0">
                <a:hlinkClick r:id="rId4"/>
              </a:rPr>
              <a:t>熱線 </a:t>
            </a:r>
            <a:r>
              <a:rPr lang="en-US" altLang="ja-JP" dirty="0">
                <a:hlinkClick r:id="rId4"/>
              </a:rPr>
              <a:t>| 5-2-3-1 </a:t>
            </a:r>
            <a:r>
              <a:rPr lang="ja-JP" altLang="en-US" dirty="0">
                <a:hlinkClick r:id="rId4"/>
              </a:rPr>
              <a:t>熱傷 </a:t>
            </a:r>
            <a:r>
              <a:rPr lang="en-US" altLang="ja-JP" dirty="0">
                <a:hlinkClick r:id="rId4"/>
              </a:rPr>
              <a:t>(hpmmuseum.jp)</a:t>
            </a:r>
            <a:endParaRPr lang="en-US" altLang="ja-JP" dirty="0">
              <a:ea typeface="游明朝" panose="02020400000000000000" pitchFamily="18" charset="-128"/>
              <a:cs typeface="Times New Roman" panose="02020603050405020304" pitchFamily="18" charset="0"/>
            </a:endParaRPr>
          </a:p>
          <a:p>
            <a:pPr marL="0" indent="0">
              <a:buNone/>
            </a:pPr>
            <a:endParaRPr lang="en-US" altLang="ja-JP" dirty="0">
              <a:ea typeface="游明朝" panose="02020400000000000000" pitchFamily="18" charset="-128"/>
              <a:cs typeface="Times New Roman" panose="02020603050405020304" pitchFamily="18" charset="0"/>
            </a:endParaRPr>
          </a:p>
          <a:p>
            <a:pPr marL="0" indent="0">
              <a:buNone/>
            </a:pPr>
            <a:endParaRPr lang="en-US" altLang="ja-JP" dirty="0">
              <a:ea typeface="游明朝" panose="02020400000000000000" pitchFamily="18" charset="-128"/>
              <a:cs typeface="Times New Roman" panose="02020603050405020304" pitchFamily="18" charset="0"/>
            </a:endParaRPr>
          </a:p>
          <a:p>
            <a:pPr marL="0" indent="0">
              <a:buNone/>
            </a:pPr>
            <a:endParaRPr kumimoji="1" lang="ja-JP" altLang="en-US" dirty="0"/>
          </a:p>
        </p:txBody>
      </p:sp>
    </p:spTree>
    <p:extLst>
      <p:ext uri="{BB962C8B-B14F-4D97-AF65-F5344CB8AC3E}">
        <p14:creationId xmlns:p14="http://schemas.microsoft.com/office/powerpoint/2010/main" val="413775879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48E2054-A07E-4A6C-BB06-DBEF900CC0A5}"/>
              </a:ext>
            </a:extLst>
          </p:cNvPr>
          <p:cNvSpPr>
            <a:spLocks noGrp="1"/>
          </p:cNvSpPr>
          <p:nvPr>
            <p:ph type="title"/>
          </p:nvPr>
        </p:nvSpPr>
        <p:spPr/>
        <p:txBody>
          <a:bodyPr/>
          <a:lstStyle/>
          <a:p>
            <a:r>
              <a:rPr kumimoji="1" lang="ja-JP" altLang="en-US" dirty="0"/>
              <a:t>②広島と長崎の被害　イ　長崎</a:t>
            </a:r>
            <a:br>
              <a:rPr kumimoji="1" lang="en-US" altLang="ja-JP" dirty="0"/>
            </a:br>
            <a:endParaRPr kumimoji="1" lang="ja-JP" altLang="en-US" dirty="0"/>
          </a:p>
        </p:txBody>
      </p:sp>
      <p:sp>
        <p:nvSpPr>
          <p:cNvPr id="3" name="コンテンツ プレースホルダー 2">
            <a:extLst>
              <a:ext uri="{FF2B5EF4-FFF2-40B4-BE49-F238E27FC236}">
                <a16:creationId xmlns:a16="http://schemas.microsoft.com/office/drawing/2014/main" id="{361B8931-2BA6-4B88-8A5A-E09CDA9CEA1A}"/>
              </a:ext>
            </a:extLst>
          </p:cNvPr>
          <p:cNvSpPr>
            <a:spLocks noGrp="1"/>
          </p:cNvSpPr>
          <p:nvPr>
            <p:ph idx="1"/>
          </p:nvPr>
        </p:nvSpPr>
        <p:spPr/>
        <p:txBody>
          <a:bodyPr/>
          <a:lstStyle/>
          <a:p>
            <a:pPr marL="0" indent="0">
              <a:buNone/>
              <a:defRPr/>
            </a:pPr>
            <a:r>
              <a:rPr lang="ja-JP" altLang="en-US" dirty="0">
                <a:solidFill>
                  <a:prstClr val="black"/>
                </a:solidFill>
                <a:latin typeface="游ゴシック" panose="020F0502020204030204"/>
                <a:ea typeface="游明朝" panose="02020400000000000000" pitchFamily="18" charset="-128"/>
                <a:cs typeface="Times New Roman" panose="02020603050405020304" pitchFamily="18" charset="0"/>
              </a:rPr>
              <a:t>〇</a:t>
            </a:r>
            <a:r>
              <a:rPr lang="ja-JP" altLang="en-US" dirty="0">
                <a:hlinkClick r:id="rId2"/>
              </a:rPr>
              <a:t>長崎原爆資料館・長崎市平和会館 </a:t>
            </a:r>
            <a:r>
              <a:rPr lang="en-US" altLang="ja-JP" dirty="0">
                <a:hlinkClick r:id="rId2"/>
              </a:rPr>
              <a:t>– </a:t>
            </a:r>
            <a:r>
              <a:rPr lang="ja-JP" altLang="en-US" dirty="0">
                <a:hlinkClick r:id="rId2"/>
              </a:rPr>
              <a:t>長崎市への原子爆弾投下に関する資料を取り扱った長崎市立の資料館 </a:t>
            </a:r>
            <a:r>
              <a:rPr lang="en-US" altLang="ja-JP" dirty="0">
                <a:hlinkClick r:id="rId2"/>
              </a:rPr>
              <a:t>(nabmuseum.jp)</a:t>
            </a:r>
            <a:endParaRPr lang="en-US" altLang="ja-JP" dirty="0">
              <a:solidFill>
                <a:prstClr val="black"/>
              </a:solidFill>
              <a:latin typeface="游ゴシック" panose="020F0502020204030204"/>
              <a:ea typeface="游明朝" panose="02020400000000000000" pitchFamily="18" charset="-128"/>
              <a:cs typeface="Times New Roman" panose="02020603050405020304" pitchFamily="18" charset="0"/>
            </a:endParaRPr>
          </a:p>
          <a:p>
            <a:pPr marL="0" indent="0">
              <a:buNone/>
              <a:defRPr/>
            </a:pPr>
            <a:endParaRPr lang="en-US" altLang="ja-JP" dirty="0">
              <a:solidFill>
                <a:srgbClr val="333333"/>
              </a:solidFill>
              <a:latin typeface="AvenirNextLTW01-Regular"/>
              <a:ea typeface="游ゴシック" panose="020B0400000000000000" pitchFamily="50" charset="-128"/>
            </a:endParaRPr>
          </a:p>
          <a:p>
            <a:pPr marL="0" indent="0">
              <a:buNone/>
              <a:defRPr/>
            </a:pPr>
            <a:r>
              <a:rPr lang="en-US" altLang="ja-JP" dirty="0">
                <a:hlinkClick r:id="rId3"/>
              </a:rPr>
              <a:t>B</a:t>
            </a:r>
            <a:r>
              <a:rPr lang="ja-JP" altLang="en-US" dirty="0">
                <a:hlinkClick r:id="rId3"/>
              </a:rPr>
              <a:t>　原爆による被害 </a:t>
            </a:r>
            <a:r>
              <a:rPr lang="en-US" altLang="ja-JP" dirty="0">
                <a:hlinkClick r:id="rId3"/>
              </a:rPr>
              <a:t>– </a:t>
            </a:r>
            <a:r>
              <a:rPr lang="ja-JP" altLang="en-US" dirty="0">
                <a:hlinkClick r:id="rId3"/>
              </a:rPr>
              <a:t>長崎原爆資料館・長崎市平和会館 </a:t>
            </a:r>
            <a:r>
              <a:rPr lang="en-US" altLang="ja-JP" dirty="0">
                <a:hlinkClick r:id="rId3"/>
              </a:rPr>
              <a:t>(nabmuseum.jp)</a:t>
            </a:r>
            <a:endParaRPr lang="en-US" altLang="ja-JP" dirty="0"/>
          </a:p>
          <a:p>
            <a:pPr marL="0" indent="0">
              <a:buNone/>
              <a:defRPr/>
            </a:pPr>
            <a:r>
              <a:rPr kumimoji="1" lang="en-US" altLang="ja-JP" dirty="0">
                <a:hlinkClick r:id="rId3"/>
              </a:rPr>
              <a:t>https://nabmuseum.jp/gen</a:t>
            </a:r>
            <a:r>
              <a:rPr lang="en-US" altLang="ja-JP" dirty="0">
                <a:hlinkClick r:id="rId3"/>
              </a:rPr>
              <a:t>baku/tenji/higai/</a:t>
            </a:r>
            <a:endParaRPr lang="en-US" altLang="ja-JP" dirty="0"/>
          </a:p>
          <a:p>
            <a:pPr marL="0" indent="0">
              <a:buNone/>
              <a:defRPr/>
            </a:pPr>
            <a:endParaRPr kumimoji="1" lang="ja-JP" altLang="en-US" dirty="0"/>
          </a:p>
        </p:txBody>
      </p:sp>
    </p:spTree>
    <p:extLst>
      <p:ext uri="{BB962C8B-B14F-4D97-AF65-F5344CB8AC3E}">
        <p14:creationId xmlns:p14="http://schemas.microsoft.com/office/powerpoint/2010/main" val="373248149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コンテンツ プレースホルダー 4">
            <a:extLst>
              <a:ext uri="{FF2B5EF4-FFF2-40B4-BE49-F238E27FC236}">
                <a16:creationId xmlns:a16="http://schemas.microsoft.com/office/drawing/2014/main" id="{809FE037-FD20-4FF2-88BD-EFEF5E4000AA}"/>
              </a:ext>
            </a:extLst>
          </p:cNvPr>
          <p:cNvPicPr>
            <a:picLocks noGrp="1" noChangeAspect="1"/>
          </p:cNvPicPr>
          <p:nvPr>
            <p:ph idx="1"/>
          </p:nvPr>
        </p:nvPicPr>
        <p:blipFill rotWithShape="1">
          <a:blip r:embed="rId2"/>
          <a:srcRect l="23784" t="20773" r="5680" b="7088"/>
          <a:stretch/>
        </p:blipFill>
        <p:spPr>
          <a:xfrm>
            <a:off x="368044" y="611208"/>
            <a:ext cx="9801011" cy="5635583"/>
          </a:xfrm>
        </p:spPr>
      </p:pic>
    </p:spTree>
    <p:extLst>
      <p:ext uri="{BB962C8B-B14F-4D97-AF65-F5344CB8AC3E}">
        <p14:creationId xmlns:p14="http://schemas.microsoft.com/office/powerpoint/2010/main" val="45822410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B71D59D-9B83-46A2-9E63-EE29AFCC2055}"/>
              </a:ext>
            </a:extLst>
          </p:cNvPr>
          <p:cNvSpPr>
            <a:spLocks noGrp="1"/>
          </p:cNvSpPr>
          <p:nvPr>
            <p:ph type="ctrTitle"/>
          </p:nvPr>
        </p:nvSpPr>
        <p:spPr>
          <a:xfrm>
            <a:off x="9939" y="632033"/>
            <a:ext cx="9144000" cy="1289533"/>
          </a:xfrm>
        </p:spPr>
        <p:txBody>
          <a:bodyPr>
            <a:normAutofit/>
          </a:bodyPr>
          <a:lstStyle/>
          <a:p>
            <a:r>
              <a:rPr kumimoji="1" lang="ja-JP" altLang="en-US" dirty="0"/>
              <a:t>今日から始める平和</a:t>
            </a:r>
            <a:r>
              <a:rPr lang="ja-JP" altLang="en-US" dirty="0"/>
              <a:t>学習</a:t>
            </a:r>
            <a:endParaRPr kumimoji="1" lang="ja-JP" altLang="en-US" dirty="0"/>
          </a:p>
        </p:txBody>
      </p:sp>
      <p:sp>
        <p:nvSpPr>
          <p:cNvPr id="3" name="字幕 2">
            <a:extLst>
              <a:ext uri="{FF2B5EF4-FFF2-40B4-BE49-F238E27FC236}">
                <a16:creationId xmlns:a16="http://schemas.microsoft.com/office/drawing/2014/main" id="{626F1646-824A-4ED8-934B-7006C66947B8}"/>
              </a:ext>
            </a:extLst>
          </p:cNvPr>
          <p:cNvSpPr>
            <a:spLocks noGrp="1"/>
          </p:cNvSpPr>
          <p:nvPr>
            <p:ph type="subTitle" idx="1"/>
          </p:nvPr>
        </p:nvSpPr>
        <p:spPr>
          <a:xfrm>
            <a:off x="155713" y="2663686"/>
            <a:ext cx="9144000" cy="2729948"/>
          </a:xfrm>
        </p:spPr>
        <p:txBody>
          <a:bodyPr>
            <a:normAutofit/>
          </a:bodyPr>
          <a:lstStyle/>
          <a:p>
            <a:pPr algn="l"/>
            <a:r>
              <a:rPr lang="ja-JP" altLang="en-US" sz="3200" dirty="0"/>
              <a:t>（３）深めよう戦争と原爆の学習</a:t>
            </a:r>
            <a:endParaRPr lang="en-US" altLang="ja-JP" sz="3200" dirty="0"/>
          </a:p>
          <a:p>
            <a:pPr algn="l"/>
            <a:r>
              <a:rPr lang="ja-JP" altLang="en-US" sz="3200" dirty="0"/>
              <a:t>　　①原爆について考えてみよう</a:t>
            </a:r>
            <a:endParaRPr lang="en-US" altLang="ja-JP" sz="3200" dirty="0"/>
          </a:p>
          <a:p>
            <a:pPr algn="l"/>
            <a:r>
              <a:rPr lang="ja-JP" altLang="en-US" sz="3200" dirty="0"/>
              <a:t>　　　「原爆について考えてみよう」</a:t>
            </a:r>
            <a:r>
              <a:rPr lang="en-US" altLang="ja-JP" sz="3200" dirty="0"/>
              <a:t>P23</a:t>
            </a:r>
            <a:r>
              <a:rPr lang="ja-JP" altLang="en-US" sz="3200" dirty="0"/>
              <a:t>～</a:t>
            </a:r>
            <a:r>
              <a:rPr lang="en-US" altLang="ja-JP" sz="3200" dirty="0"/>
              <a:t>P25</a:t>
            </a:r>
          </a:p>
          <a:p>
            <a:pPr algn="l"/>
            <a:r>
              <a:rPr lang="ja-JP" altLang="en-US" sz="3200" dirty="0"/>
              <a:t>　　　　第二次（３）グループで分担して調べる</a:t>
            </a:r>
          </a:p>
        </p:txBody>
      </p:sp>
    </p:spTree>
    <p:extLst>
      <p:ext uri="{BB962C8B-B14F-4D97-AF65-F5344CB8AC3E}">
        <p14:creationId xmlns:p14="http://schemas.microsoft.com/office/powerpoint/2010/main" val="414867351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8F4143D-813E-4503-80F2-E05AA40FF69A}"/>
              </a:ext>
            </a:extLst>
          </p:cNvPr>
          <p:cNvSpPr>
            <a:spLocks noGrp="1"/>
          </p:cNvSpPr>
          <p:nvPr>
            <p:ph type="title"/>
          </p:nvPr>
        </p:nvSpPr>
        <p:spPr/>
        <p:txBody>
          <a:bodyPr/>
          <a:lstStyle/>
          <a:p>
            <a:r>
              <a:rPr kumimoji="1" lang="ja-JP" altLang="en-US" dirty="0"/>
              <a:t>①各国の原爆開発について</a:t>
            </a:r>
          </a:p>
        </p:txBody>
      </p:sp>
      <p:sp>
        <p:nvSpPr>
          <p:cNvPr id="3" name="コンテンツ プレースホルダー 2">
            <a:extLst>
              <a:ext uri="{FF2B5EF4-FFF2-40B4-BE49-F238E27FC236}">
                <a16:creationId xmlns:a16="http://schemas.microsoft.com/office/drawing/2014/main" id="{A79C93EF-26D3-4743-A520-DA49F8637E66}"/>
              </a:ext>
            </a:extLst>
          </p:cNvPr>
          <p:cNvSpPr>
            <a:spLocks noGrp="1"/>
          </p:cNvSpPr>
          <p:nvPr>
            <p:ph idx="1"/>
          </p:nvPr>
        </p:nvSpPr>
        <p:spPr>
          <a:xfrm>
            <a:off x="304800" y="1825625"/>
            <a:ext cx="9290756" cy="4667248"/>
          </a:xfrm>
        </p:spPr>
        <p:txBody>
          <a:bodyPr>
            <a:normAutofit/>
          </a:bodyPr>
          <a:lstStyle/>
          <a:p>
            <a:pPr marL="0" indent="0">
              <a:buNone/>
            </a:pPr>
            <a:r>
              <a:rPr lang="ja-JP" altLang="en-US" dirty="0">
                <a:ea typeface="游明朝" panose="02020400000000000000" pitchFamily="18" charset="-128"/>
                <a:cs typeface="Times New Roman" panose="02020603050405020304" pitchFamily="18" charset="0"/>
              </a:rPr>
              <a:t>〇広島平和教育研究所（</a:t>
            </a:r>
            <a:r>
              <a:rPr lang="en-US" altLang="ja-JP" dirty="0">
                <a:ea typeface="游明朝" panose="02020400000000000000" pitchFamily="18" charset="-128"/>
                <a:cs typeface="Times New Roman" panose="02020603050405020304" pitchFamily="18" charset="0"/>
                <a:hlinkClick r:id="rId2"/>
              </a:rPr>
              <a:t>http://www.hipe.jp</a:t>
            </a:r>
            <a:r>
              <a:rPr lang="en-US" altLang="ja-JP" dirty="0">
                <a:ea typeface="游明朝" panose="02020400000000000000" pitchFamily="18" charset="-128"/>
                <a:cs typeface="Times New Roman" panose="02020603050405020304" pitchFamily="18" charset="0"/>
              </a:rPr>
              <a:t>)</a:t>
            </a:r>
          </a:p>
          <a:p>
            <a:pPr marL="0" indent="0">
              <a:buNone/>
            </a:pPr>
            <a:r>
              <a:rPr lang="ja-JP" altLang="en-US" dirty="0">
                <a:ea typeface="游明朝" panose="02020400000000000000" pitchFamily="18" charset="-128"/>
                <a:cs typeface="Times New Roman" panose="02020603050405020304" pitchFamily="18" charset="0"/>
              </a:rPr>
              <a:t>「資料」　→　「原爆はなぜ投下されたか　一問一答」（</a:t>
            </a:r>
            <a:r>
              <a:rPr lang="en-US" altLang="ja-JP" dirty="0">
                <a:ea typeface="游明朝" panose="02020400000000000000" pitchFamily="18" charset="-128"/>
                <a:cs typeface="Times New Roman" panose="02020603050405020304" pitchFamily="18" charset="0"/>
              </a:rPr>
              <a:t>2008</a:t>
            </a:r>
            <a:r>
              <a:rPr lang="ja-JP" altLang="en-US" dirty="0">
                <a:ea typeface="游明朝" panose="02020400000000000000" pitchFamily="18" charset="-128"/>
                <a:cs typeface="Times New Roman" panose="02020603050405020304" pitchFamily="18" charset="0"/>
              </a:rPr>
              <a:t>）</a:t>
            </a:r>
            <a:r>
              <a:rPr lang="en-US" altLang="ja-JP" dirty="0">
                <a:ea typeface="游明朝" panose="02020400000000000000" pitchFamily="18" charset="-128"/>
                <a:cs typeface="Times New Roman" panose="02020603050405020304" pitchFamily="18" charset="0"/>
              </a:rPr>
              <a:t> </a:t>
            </a:r>
            <a:r>
              <a:rPr lang="ja-JP" altLang="en-US" dirty="0">
                <a:ea typeface="游明朝" panose="02020400000000000000" pitchFamily="18" charset="-128"/>
                <a:cs typeface="Times New Roman" panose="02020603050405020304" pitchFamily="18" charset="0"/>
              </a:rPr>
              <a:t>（</a:t>
            </a:r>
            <a:r>
              <a:rPr lang="en-US" altLang="ja-JP" dirty="0">
                <a:ea typeface="游明朝" panose="02020400000000000000" pitchFamily="18" charset="-128"/>
                <a:cs typeface="Times New Roman" panose="02020603050405020304" pitchFamily="18" charset="0"/>
                <a:hlinkClick r:id="rId3"/>
              </a:rPr>
              <a:t>http://www.hipe.jp/shiryou/naze.pdf</a:t>
            </a:r>
            <a:r>
              <a:rPr lang="ja-JP" altLang="en-US" dirty="0">
                <a:ea typeface="游明朝" panose="02020400000000000000" pitchFamily="18" charset="-128"/>
                <a:cs typeface="Times New Roman" panose="02020603050405020304" pitchFamily="18" charset="0"/>
              </a:rPr>
              <a:t>）</a:t>
            </a:r>
            <a:endParaRPr lang="en-US" altLang="ja-JP" dirty="0">
              <a:ea typeface="游明朝" panose="02020400000000000000" pitchFamily="18" charset="-128"/>
              <a:cs typeface="Times New Roman" panose="02020603050405020304" pitchFamily="18" charset="0"/>
            </a:endParaRPr>
          </a:p>
          <a:p>
            <a:pPr marL="0" indent="0">
              <a:buNone/>
            </a:pPr>
            <a:endParaRPr lang="en-US" altLang="ja-JP" dirty="0">
              <a:ea typeface="游明朝" panose="02020400000000000000" pitchFamily="18" charset="-128"/>
              <a:cs typeface="Times New Roman" panose="02020603050405020304" pitchFamily="18" charset="0"/>
            </a:endParaRPr>
          </a:p>
          <a:p>
            <a:pPr marL="0" indent="0">
              <a:buNone/>
            </a:pPr>
            <a:r>
              <a:rPr lang="ja-JP" altLang="en-US" dirty="0">
                <a:ea typeface="游明朝" panose="02020400000000000000" pitchFamily="18" charset="-128"/>
                <a:cs typeface="Times New Roman" panose="02020603050405020304" pitchFamily="18" charset="0"/>
              </a:rPr>
              <a:t>・</a:t>
            </a:r>
            <a:r>
              <a:rPr lang="en-US" altLang="ja-JP" dirty="0">
                <a:ea typeface="游明朝" panose="02020400000000000000" pitchFamily="18" charset="-128"/>
                <a:cs typeface="Times New Roman" panose="02020603050405020304" pitchFamily="18" charset="0"/>
              </a:rPr>
              <a:t>P</a:t>
            </a:r>
            <a:r>
              <a:rPr lang="ja-JP" altLang="en-US" dirty="0">
                <a:ea typeface="游明朝" panose="02020400000000000000" pitchFamily="18" charset="-128"/>
                <a:cs typeface="Times New Roman" panose="02020603050405020304" pitchFamily="18" charset="0"/>
              </a:rPr>
              <a:t>１　</a:t>
            </a:r>
            <a:r>
              <a:rPr lang="ja-JP" altLang="en-US" dirty="0"/>
              <a:t>問１ ：どのようにして原爆が開発されたのでしょうか。</a:t>
            </a:r>
            <a:endParaRPr lang="en-US" altLang="ja-JP" dirty="0"/>
          </a:p>
          <a:p>
            <a:pPr marL="0" indent="0">
              <a:buNone/>
            </a:pPr>
            <a:r>
              <a:rPr lang="ja-JP" altLang="en-US" dirty="0">
                <a:ea typeface="游明朝" panose="02020400000000000000" pitchFamily="18" charset="-128"/>
                <a:cs typeface="Times New Roman" panose="02020603050405020304" pitchFamily="18" charset="0"/>
              </a:rPr>
              <a:t>　</a:t>
            </a:r>
            <a:r>
              <a:rPr lang="en-US" altLang="ja-JP" dirty="0">
                <a:ea typeface="游明朝" panose="02020400000000000000" pitchFamily="18" charset="-128"/>
                <a:cs typeface="Times New Roman" panose="02020603050405020304" pitchFamily="18" charset="0"/>
              </a:rPr>
              <a:t>P1</a:t>
            </a:r>
            <a:r>
              <a:rPr lang="ja-JP" altLang="en-US" dirty="0">
                <a:ea typeface="游明朝" panose="02020400000000000000" pitchFamily="18" charset="-128"/>
                <a:cs typeface="Times New Roman" panose="02020603050405020304" pitchFamily="18" charset="0"/>
              </a:rPr>
              <a:t>～</a:t>
            </a:r>
            <a:r>
              <a:rPr lang="en-US" altLang="ja-JP" dirty="0">
                <a:ea typeface="游明朝" panose="02020400000000000000" pitchFamily="18" charset="-128"/>
                <a:cs typeface="Times New Roman" panose="02020603050405020304" pitchFamily="18" charset="0"/>
              </a:rPr>
              <a:t>P3</a:t>
            </a:r>
            <a:r>
              <a:rPr lang="ja-JP" altLang="en-US" dirty="0">
                <a:ea typeface="游明朝" panose="02020400000000000000" pitchFamily="18" charset="-128"/>
                <a:cs typeface="Times New Roman" panose="02020603050405020304" pitchFamily="18" charset="0"/>
              </a:rPr>
              <a:t>　</a:t>
            </a:r>
            <a:r>
              <a:rPr lang="ja-JP" altLang="en-US" dirty="0"/>
              <a:t>問２ ：どこの国が原爆を開発しようとしたのでしょうか。</a:t>
            </a:r>
            <a:endParaRPr lang="en-US" altLang="ja-JP" dirty="0">
              <a:ea typeface="游明朝" panose="02020400000000000000" pitchFamily="18" charset="-128"/>
              <a:cs typeface="Times New Roman" panose="02020603050405020304" pitchFamily="18" charset="0"/>
            </a:endParaRPr>
          </a:p>
          <a:p>
            <a:pPr marL="0" indent="0">
              <a:buNone/>
            </a:pPr>
            <a:endParaRPr lang="en-US" altLang="ja-JP" dirty="0">
              <a:ea typeface="游明朝" panose="02020400000000000000" pitchFamily="18" charset="-128"/>
              <a:cs typeface="Times New Roman" panose="02020603050405020304" pitchFamily="18" charset="0"/>
            </a:endParaRPr>
          </a:p>
          <a:p>
            <a:endParaRPr kumimoji="1" lang="ja-JP" altLang="en-US" dirty="0"/>
          </a:p>
        </p:txBody>
      </p:sp>
    </p:spTree>
    <p:extLst>
      <p:ext uri="{BB962C8B-B14F-4D97-AF65-F5344CB8AC3E}">
        <p14:creationId xmlns:p14="http://schemas.microsoft.com/office/powerpoint/2010/main" val="318793913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コンテンツ プレースホルダー 3">
            <a:extLst>
              <a:ext uri="{FF2B5EF4-FFF2-40B4-BE49-F238E27FC236}">
                <a16:creationId xmlns:a16="http://schemas.microsoft.com/office/drawing/2014/main" id="{0643692F-C97D-49AD-9760-F33517F6D6CA}"/>
              </a:ext>
            </a:extLst>
          </p:cNvPr>
          <p:cNvPicPr>
            <a:picLocks noGrp="1" noChangeAspect="1"/>
          </p:cNvPicPr>
          <p:nvPr>
            <p:ph idx="1"/>
          </p:nvPr>
        </p:nvPicPr>
        <p:blipFill rotWithShape="1">
          <a:blip r:embed="rId2"/>
          <a:srcRect l="30000" t="20499" r="30192" b="5303"/>
          <a:stretch/>
        </p:blipFill>
        <p:spPr>
          <a:xfrm>
            <a:off x="412496" y="333550"/>
            <a:ext cx="2923739" cy="3063875"/>
          </a:xfrm>
          <a:prstGeom prst="rect">
            <a:avLst/>
          </a:prstGeom>
        </p:spPr>
      </p:pic>
      <p:pic>
        <p:nvPicPr>
          <p:cNvPr id="6" name="図 5">
            <a:extLst>
              <a:ext uri="{FF2B5EF4-FFF2-40B4-BE49-F238E27FC236}">
                <a16:creationId xmlns:a16="http://schemas.microsoft.com/office/drawing/2014/main" id="{4E646F53-D95F-40ED-925C-0F5F44A23FFD}"/>
              </a:ext>
            </a:extLst>
          </p:cNvPr>
          <p:cNvPicPr>
            <a:picLocks noChangeAspect="1"/>
          </p:cNvPicPr>
          <p:nvPr/>
        </p:nvPicPr>
        <p:blipFill rotWithShape="1">
          <a:blip r:embed="rId3"/>
          <a:srcRect l="32307" t="18445" r="31462" b="11161"/>
          <a:stretch/>
        </p:blipFill>
        <p:spPr>
          <a:xfrm>
            <a:off x="3613553" y="449287"/>
            <a:ext cx="2496632" cy="2727213"/>
          </a:xfrm>
          <a:prstGeom prst="rect">
            <a:avLst/>
          </a:prstGeom>
        </p:spPr>
      </p:pic>
      <p:pic>
        <p:nvPicPr>
          <p:cNvPr id="8" name="図 7">
            <a:extLst>
              <a:ext uri="{FF2B5EF4-FFF2-40B4-BE49-F238E27FC236}">
                <a16:creationId xmlns:a16="http://schemas.microsoft.com/office/drawing/2014/main" id="{40E2A7D8-68FE-4CB7-8B21-E0327D933B8F}"/>
              </a:ext>
            </a:extLst>
          </p:cNvPr>
          <p:cNvPicPr>
            <a:picLocks noChangeAspect="1"/>
          </p:cNvPicPr>
          <p:nvPr/>
        </p:nvPicPr>
        <p:blipFill rotWithShape="1">
          <a:blip r:embed="rId4"/>
          <a:srcRect l="30000" t="24642" r="29500" b="10749"/>
          <a:stretch/>
        </p:blipFill>
        <p:spPr>
          <a:xfrm>
            <a:off x="3336235" y="3460576"/>
            <a:ext cx="2885416" cy="2587977"/>
          </a:xfrm>
          <a:prstGeom prst="rect">
            <a:avLst/>
          </a:prstGeom>
        </p:spPr>
      </p:pic>
      <p:pic>
        <p:nvPicPr>
          <p:cNvPr id="10" name="図 9">
            <a:extLst>
              <a:ext uri="{FF2B5EF4-FFF2-40B4-BE49-F238E27FC236}">
                <a16:creationId xmlns:a16="http://schemas.microsoft.com/office/drawing/2014/main" id="{81B250D8-3A7D-427B-821D-CF9B9F613104}"/>
              </a:ext>
            </a:extLst>
          </p:cNvPr>
          <p:cNvPicPr>
            <a:picLocks noChangeAspect="1"/>
          </p:cNvPicPr>
          <p:nvPr/>
        </p:nvPicPr>
        <p:blipFill rotWithShape="1">
          <a:blip r:embed="rId5"/>
          <a:srcRect l="34680" t="22907" r="37735" b="10692"/>
          <a:stretch/>
        </p:blipFill>
        <p:spPr>
          <a:xfrm>
            <a:off x="6387503" y="333550"/>
            <a:ext cx="3114778" cy="4215339"/>
          </a:xfrm>
          <a:prstGeom prst="rect">
            <a:avLst/>
          </a:prstGeom>
        </p:spPr>
      </p:pic>
    </p:spTree>
    <p:extLst>
      <p:ext uri="{BB962C8B-B14F-4D97-AF65-F5344CB8AC3E}">
        <p14:creationId xmlns:p14="http://schemas.microsoft.com/office/powerpoint/2010/main" val="415009774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8F4143D-813E-4503-80F2-E05AA40FF69A}"/>
              </a:ext>
            </a:extLst>
          </p:cNvPr>
          <p:cNvSpPr>
            <a:spLocks noGrp="1"/>
          </p:cNvSpPr>
          <p:nvPr>
            <p:ph type="title"/>
          </p:nvPr>
        </p:nvSpPr>
        <p:spPr/>
        <p:txBody>
          <a:bodyPr/>
          <a:lstStyle/>
          <a:p>
            <a:r>
              <a:rPr kumimoji="1" lang="ja-JP" altLang="en-US" dirty="0"/>
              <a:t>①各国の原爆開発について</a:t>
            </a:r>
          </a:p>
        </p:txBody>
      </p:sp>
      <p:sp>
        <p:nvSpPr>
          <p:cNvPr id="3" name="コンテンツ プレースホルダー 2">
            <a:extLst>
              <a:ext uri="{FF2B5EF4-FFF2-40B4-BE49-F238E27FC236}">
                <a16:creationId xmlns:a16="http://schemas.microsoft.com/office/drawing/2014/main" id="{A79C93EF-26D3-4743-A520-DA49F8637E66}"/>
              </a:ext>
            </a:extLst>
          </p:cNvPr>
          <p:cNvSpPr>
            <a:spLocks noGrp="1"/>
          </p:cNvSpPr>
          <p:nvPr>
            <p:ph idx="1"/>
          </p:nvPr>
        </p:nvSpPr>
        <p:spPr/>
        <p:txBody>
          <a:bodyPr>
            <a:normAutofit fontScale="62500" lnSpcReduction="20000"/>
          </a:bodyPr>
          <a:lstStyle/>
          <a:p>
            <a:pPr marL="0" indent="0">
              <a:buNone/>
            </a:pPr>
            <a:endParaRPr lang="en-US" altLang="ja-JP" dirty="0">
              <a:ea typeface="游明朝" panose="02020400000000000000" pitchFamily="18" charset="-128"/>
              <a:cs typeface="Times New Roman" panose="02020603050405020304" pitchFamily="18" charset="0"/>
            </a:endParaRPr>
          </a:p>
          <a:p>
            <a:pPr marL="0" indent="0">
              <a:buNone/>
            </a:pPr>
            <a:r>
              <a:rPr lang="ja-JP" altLang="en-US" dirty="0">
                <a:ea typeface="游明朝" panose="02020400000000000000" pitchFamily="18" charset="-128"/>
                <a:cs typeface="Times New Roman" panose="02020603050405020304" pitchFamily="18" charset="0"/>
              </a:rPr>
              <a:t>〇広島平和記念資料館</a:t>
            </a:r>
            <a:r>
              <a:rPr lang="en-US" altLang="ja-JP" dirty="0">
                <a:ea typeface="游明朝" panose="02020400000000000000" pitchFamily="18" charset="-128"/>
                <a:cs typeface="Times New Roman" panose="02020603050405020304" pitchFamily="18" charset="0"/>
              </a:rPr>
              <a:t>HP</a:t>
            </a:r>
            <a:r>
              <a:rPr lang="ja-JP" altLang="en-US" dirty="0">
                <a:ea typeface="游明朝" panose="02020400000000000000" pitchFamily="18" charset="-128"/>
                <a:cs typeface="Times New Roman" panose="02020603050405020304" pitchFamily="18" charset="0"/>
              </a:rPr>
              <a:t>（</a:t>
            </a:r>
            <a:r>
              <a:rPr lang="en-US" altLang="ja-JP" dirty="0">
                <a:hlinkClick r:id="rId2"/>
              </a:rPr>
              <a:t> hpmmuseum.jp </a:t>
            </a:r>
            <a:r>
              <a:rPr lang="ja-JP" altLang="en-US" dirty="0"/>
              <a:t>）</a:t>
            </a:r>
            <a:r>
              <a:rPr lang="ja-JP" altLang="en-US" dirty="0">
                <a:ea typeface="游明朝" panose="02020400000000000000" pitchFamily="18" charset="-128"/>
                <a:cs typeface="Times New Roman" panose="02020603050405020304" pitchFamily="18" charset="0"/>
              </a:rPr>
              <a:t>　</a:t>
            </a:r>
            <a:endParaRPr lang="en-US" altLang="ja-JP" dirty="0">
              <a:ea typeface="游明朝" panose="02020400000000000000" pitchFamily="18" charset="-128"/>
              <a:cs typeface="Times New Roman" panose="02020603050405020304" pitchFamily="18" charset="0"/>
            </a:endParaRPr>
          </a:p>
          <a:p>
            <a:pPr marL="0" indent="0">
              <a:buNone/>
            </a:pPr>
            <a:r>
              <a:rPr lang="ja-JP" altLang="en-US" b="0" i="0" dirty="0">
                <a:solidFill>
                  <a:srgbClr val="333333"/>
                </a:solidFill>
                <a:effectLst/>
                <a:latin typeface="AvenirNextLTW01-Regular"/>
              </a:rPr>
              <a:t>「展示・催し物」→「常設展示」→「</a:t>
            </a:r>
            <a:r>
              <a:rPr lang="ja-JP" altLang="en-US" dirty="0">
                <a:solidFill>
                  <a:srgbClr val="333333"/>
                </a:solidFill>
                <a:latin typeface="AvenirNextLTW01-Regular"/>
                <a:ea typeface="游明朝" panose="02020400000000000000" pitchFamily="18" charset="-128"/>
                <a:cs typeface="Times New Roman" panose="02020603050405020304" pitchFamily="18" charset="0"/>
              </a:rPr>
              <a:t>５核兵器の危険性」</a:t>
            </a:r>
            <a:endParaRPr lang="en-US" altLang="ja-JP" dirty="0">
              <a:solidFill>
                <a:srgbClr val="333333"/>
              </a:solidFill>
              <a:latin typeface="AvenirNextLTW01-Regular"/>
              <a:ea typeface="游明朝" panose="02020400000000000000" pitchFamily="18" charset="-128"/>
              <a:cs typeface="Times New Roman" panose="02020603050405020304" pitchFamily="18" charset="0"/>
            </a:endParaRPr>
          </a:p>
          <a:p>
            <a:pPr marL="0" indent="0">
              <a:buNone/>
            </a:pPr>
            <a:r>
              <a:rPr lang="ja-JP" altLang="en-US" dirty="0">
                <a:ea typeface="游明朝" panose="02020400000000000000" pitchFamily="18" charset="-128"/>
                <a:cs typeface="Times New Roman" panose="02020603050405020304" pitchFamily="18" charset="0"/>
              </a:rPr>
              <a:t>・「原爆の開発　５－１－１」</a:t>
            </a:r>
            <a:endParaRPr lang="en-US" altLang="ja-JP" dirty="0">
              <a:ea typeface="游明朝" panose="02020400000000000000" pitchFamily="18" charset="-128"/>
              <a:cs typeface="Times New Roman" panose="02020603050405020304" pitchFamily="18" charset="0"/>
            </a:endParaRPr>
          </a:p>
          <a:p>
            <a:pPr marL="0" indent="0">
              <a:buNone/>
            </a:pPr>
            <a:r>
              <a:rPr lang="ja-JP" altLang="en-US" dirty="0">
                <a:hlinkClick r:id="rId3"/>
              </a:rPr>
              <a:t>広島平和記念資料館 </a:t>
            </a:r>
            <a:r>
              <a:rPr lang="en-US" altLang="ja-JP" dirty="0">
                <a:hlinkClick r:id="rId3"/>
              </a:rPr>
              <a:t>| </a:t>
            </a:r>
            <a:r>
              <a:rPr lang="ja-JP" altLang="en-US" dirty="0">
                <a:hlinkClick r:id="rId3"/>
              </a:rPr>
              <a:t>展示を見る </a:t>
            </a:r>
            <a:r>
              <a:rPr lang="en-US" altLang="ja-JP" dirty="0">
                <a:hlinkClick r:id="rId3"/>
              </a:rPr>
              <a:t>| </a:t>
            </a:r>
            <a:r>
              <a:rPr lang="ja-JP" altLang="en-US" dirty="0">
                <a:hlinkClick r:id="rId3"/>
              </a:rPr>
              <a:t>常設展示 </a:t>
            </a:r>
            <a:r>
              <a:rPr lang="en-US" altLang="ja-JP" dirty="0">
                <a:hlinkClick r:id="rId3"/>
              </a:rPr>
              <a:t>| 5 </a:t>
            </a:r>
            <a:r>
              <a:rPr lang="ja-JP" altLang="en-US" dirty="0">
                <a:hlinkClick r:id="rId3"/>
              </a:rPr>
              <a:t>核兵器の危険性 </a:t>
            </a:r>
            <a:r>
              <a:rPr lang="en-US" altLang="ja-JP" dirty="0">
                <a:hlinkClick r:id="rId3"/>
              </a:rPr>
              <a:t>| 5-1 </a:t>
            </a:r>
            <a:r>
              <a:rPr lang="ja-JP" altLang="en-US" dirty="0">
                <a:hlinkClick r:id="rId3"/>
              </a:rPr>
              <a:t>原子爆弾の開発と投下 </a:t>
            </a:r>
            <a:r>
              <a:rPr lang="en-US" altLang="ja-JP" dirty="0">
                <a:hlinkClick r:id="rId3"/>
              </a:rPr>
              <a:t>| 5-1-1 </a:t>
            </a:r>
            <a:r>
              <a:rPr lang="ja-JP" altLang="en-US" dirty="0">
                <a:hlinkClick r:id="rId3"/>
              </a:rPr>
              <a:t>原爆の開発 </a:t>
            </a:r>
            <a:r>
              <a:rPr lang="en-US" altLang="ja-JP" dirty="0">
                <a:hlinkClick r:id="rId3"/>
              </a:rPr>
              <a:t>(hpmmuseum.jp)</a:t>
            </a:r>
            <a:endParaRPr lang="en-US" altLang="ja-JP" dirty="0">
              <a:ea typeface="游明朝" panose="02020400000000000000" pitchFamily="18" charset="-128"/>
              <a:cs typeface="Times New Roman" panose="02020603050405020304" pitchFamily="18" charset="0"/>
            </a:endParaRPr>
          </a:p>
          <a:p>
            <a:pPr marL="0" indent="0">
              <a:buNone/>
            </a:pPr>
            <a:r>
              <a:rPr lang="ja-JP" altLang="en-US" dirty="0">
                <a:ea typeface="游明朝" panose="02020400000000000000" pitchFamily="18" charset="-128"/>
                <a:cs typeface="Times New Roman" panose="02020603050405020304" pitchFamily="18" charset="0"/>
              </a:rPr>
              <a:t>・「この項目内の資料」→</a:t>
            </a:r>
            <a:endParaRPr lang="en-US" altLang="ja-JP" dirty="0">
              <a:ea typeface="游明朝" panose="02020400000000000000" pitchFamily="18" charset="-128"/>
              <a:cs typeface="Times New Roman" panose="02020603050405020304" pitchFamily="18" charset="0"/>
            </a:endParaRPr>
          </a:p>
          <a:p>
            <a:pPr marL="0" indent="0">
              <a:buNone/>
            </a:pPr>
            <a:r>
              <a:rPr lang="ja-JP" altLang="en-US" dirty="0">
                <a:ea typeface="游明朝" panose="02020400000000000000" pitchFamily="18" charset="-128"/>
                <a:cs typeface="Times New Roman" panose="02020603050405020304" pitchFamily="18" charset="0"/>
              </a:rPr>
              <a:t>「１原子力の発見と第二次世界大戦」</a:t>
            </a:r>
            <a:endParaRPr lang="en-US" altLang="ja-JP" dirty="0">
              <a:ea typeface="游明朝" panose="02020400000000000000" pitchFamily="18" charset="-128"/>
              <a:cs typeface="Times New Roman" panose="02020603050405020304" pitchFamily="18" charset="0"/>
            </a:endParaRPr>
          </a:p>
          <a:p>
            <a:pPr marL="0" indent="0">
              <a:buNone/>
            </a:pPr>
            <a:r>
              <a:rPr lang="ja-JP" altLang="en-US" dirty="0">
                <a:hlinkClick r:id="rId4"/>
              </a:rPr>
              <a:t>広島平和記念資料館 </a:t>
            </a:r>
            <a:r>
              <a:rPr lang="en-US" altLang="ja-JP" dirty="0">
                <a:hlinkClick r:id="rId4"/>
              </a:rPr>
              <a:t>| </a:t>
            </a:r>
            <a:r>
              <a:rPr lang="ja-JP" altLang="en-US" dirty="0">
                <a:hlinkClick r:id="rId4"/>
              </a:rPr>
              <a:t>展示を見る </a:t>
            </a:r>
            <a:r>
              <a:rPr lang="en-US" altLang="ja-JP" dirty="0">
                <a:hlinkClick r:id="rId4"/>
              </a:rPr>
              <a:t>| </a:t>
            </a:r>
            <a:r>
              <a:rPr lang="ja-JP" altLang="en-US" dirty="0">
                <a:hlinkClick r:id="rId4"/>
              </a:rPr>
              <a:t>常設展示 </a:t>
            </a:r>
            <a:r>
              <a:rPr lang="en-US" altLang="ja-JP" dirty="0">
                <a:hlinkClick r:id="rId4"/>
              </a:rPr>
              <a:t>| 5 </a:t>
            </a:r>
            <a:r>
              <a:rPr lang="ja-JP" altLang="en-US" dirty="0">
                <a:hlinkClick r:id="rId4"/>
              </a:rPr>
              <a:t>核兵器の危険性 </a:t>
            </a:r>
            <a:r>
              <a:rPr lang="en-US" altLang="ja-JP" dirty="0">
                <a:hlinkClick r:id="rId4"/>
              </a:rPr>
              <a:t>| 5-1 </a:t>
            </a:r>
            <a:r>
              <a:rPr lang="ja-JP" altLang="en-US" dirty="0">
                <a:hlinkClick r:id="rId4"/>
              </a:rPr>
              <a:t>原子爆弾の開発と投下 </a:t>
            </a:r>
            <a:r>
              <a:rPr lang="en-US" altLang="ja-JP" dirty="0">
                <a:hlinkClick r:id="rId4"/>
              </a:rPr>
              <a:t>| 5-1-1 </a:t>
            </a:r>
            <a:r>
              <a:rPr lang="ja-JP" altLang="en-US" dirty="0">
                <a:hlinkClick r:id="rId4"/>
              </a:rPr>
              <a:t>原爆の開発 </a:t>
            </a:r>
            <a:r>
              <a:rPr lang="en-US" altLang="ja-JP" dirty="0">
                <a:hlinkClick r:id="rId4"/>
              </a:rPr>
              <a:t>| 5-1-1-1 </a:t>
            </a:r>
            <a:r>
              <a:rPr lang="ja-JP" altLang="en-US" dirty="0">
                <a:hlinkClick r:id="rId4"/>
              </a:rPr>
              <a:t>原子力の発見と第二次世界大戦 </a:t>
            </a:r>
            <a:r>
              <a:rPr lang="en-US" altLang="ja-JP" dirty="0">
                <a:hlinkClick r:id="rId4"/>
              </a:rPr>
              <a:t>(hpmmuseum.jp)</a:t>
            </a:r>
            <a:endParaRPr lang="en-US" altLang="ja-JP" dirty="0">
              <a:ea typeface="游明朝" panose="02020400000000000000" pitchFamily="18" charset="-128"/>
              <a:cs typeface="Times New Roman" panose="02020603050405020304" pitchFamily="18" charset="0"/>
            </a:endParaRPr>
          </a:p>
          <a:p>
            <a:pPr marL="0" indent="0">
              <a:buNone/>
            </a:pPr>
            <a:r>
              <a:rPr lang="ja-JP" altLang="en-US" dirty="0">
                <a:ea typeface="游明朝" panose="02020400000000000000" pitchFamily="18" charset="-128"/>
                <a:cs typeface="Times New Roman" panose="02020603050405020304" pitchFamily="18" charset="0"/>
              </a:rPr>
              <a:t>「２原爆の開発に着手」</a:t>
            </a:r>
            <a:endParaRPr lang="en-US" altLang="ja-JP" dirty="0">
              <a:ea typeface="游明朝" panose="02020400000000000000" pitchFamily="18" charset="-128"/>
              <a:cs typeface="Times New Roman" panose="02020603050405020304" pitchFamily="18" charset="0"/>
            </a:endParaRPr>
          </a:p>
          <a:p>
            <a:pPr marL="0" indent="0">
              <a:buNone/>
            </a:pPr>
            <a:r>
              <a:rPr lang="ja-JP" altLang="en-US" dirty="0">
                <a:hlinkClick r:id="rId5"/>
              </a:rPr>
              <a:t>広島平和記念資料館 </a:t>
            </a:r>
            <a:r>
              <a:rPr lang="en-US" altLang="ja-JP" dirty="0">
                <a:hlinkClick r:id="rId5"/>
              </a:rPr>
              <a:t>| </a:t>
            </a:r>
            <a:r>
              <a:rPr lang="ja-JP" altLang="en-US" dirty="0">
                <a:hlinkClick r:id="rId5"/>
              </a:rPr>
              <a:t>展示を見る </a:t>
            </a:r>
            <a:r>
              <a:rPr lang="en-US" altLang="ja-JP" dirty="0">
                <a:hlinkClick r:id="rId5"/>
              </a:rPr>
              <a:t>| </a:t>
            </a:r>
            <a:r>
              <a:rPr lang="ja-JP" altLang="en-US" dirty="0">
                <a:hlinkClick r:id="rId5"/>
              </a:rPr>
              <a:t>常設展示 </a:t>
            </a:r>
            <a:r>
              <a:rPr lang="en-US" altLang="ja-JP" dirty="0">
                <a:hlinkClick r:id="rId5"/>
              </a:rPr>
              <a:t>| 5 </a:t>
            </a:r>
            <a:r>
              <a:rPr lang="ja-JP" altLang="en-US" dirty="0">
                <a:hlinkClick r:id="rId5"/>
              </a:rPr>
              <a:t>核兵器の危険性 </a:t>
            </a:r>
            <a:r>
              <a:rPr lang="en-US" altLang="ja-JP" dirty="0">
                <a:hlinkClick r:id="rId5"/>
              </a:rPr>
              <a:t>| 5-1 </a:t>
            </a:r>
            <a:r>
              <a:rPr lang="ja-JP" altLang="en-US" dirty="0">
                <a:hlinkClick r:id="rId5"/>
              </a:rPr>
              <a:t>原子爆弾の開発と投下 </a:t>
            </a:r>
            <a:r>
              <a:rPr lang="en-US" altLang="ja-JP" dirty="0">
                <a:hlinkClick r:id="rId5"/>
              </a:rPr>
              <a:t>| 5-1-1 </a:t>
            </a:r>
            <a:r>
              <a:rPr lang="ja-JP" altLang="en-US" dirty="0">
                <a:hlinkClick r:id="rId5"/>
              </a:rPr>
              <a:t>原爆の開発 </a:t>
            </a:r>
            <a:r>
              <a:rPr lang="en-US" altLang="ja-JP" dirty="0">
                <a:hlinkClick r:id="rId5"/>
              </a:rPr>
              <a:t>| 5-1-1-2 </a:t>
            </a:r>
            <a:r>
              <a:rPr lang="ja-JP" altLang="en-US" dirty="0">
                <a:hlinkClick r:id="rId5"/>
              </a:rPr>
              <a:t>原爆の開発に着手 </a:t>
            </a:r>
            <a:r>
              <a:rPr lang="en-US" altLang="ja-JP" dirty="0">
                <a:hlinkClick r:id="rId5"/>
              </a:rPr>
              <a:t>(hpmmuseum.jp)</a:t>
            </a:r>
            <a:endParaRPr kumimoji="1" lang="ja-JP" altLang="en-US" dirty="0"/>
          </a:p>
        </p:txBody>
      </p:sp>
    </p:spTree>
    <p:extLst>
      <p:ext uri="{BB962C8B-B14F-4D97-AF65-F5344CB8AC3E}">
        <p14:creationId xmlns:p14="http://schemas.microsoft.com/office/powerpoint/2010/main" val="294081775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コンテンツ プレースホルダー 4">
            <a:extLst>
              <a:ext uri="{FF2B5EF4-FFF2-40B4-BE49-F238E27FC236}">
                <a16:creationId xmlns:a16="http://schemas.microsoft.com/office/drawing/2014/main" id="{A8EDE7A3-E86D-48F0-86B7-755A573ADC95}"/>
              </a:ext>
            </a:extLst>
          </p:cNvPr>
          <p:cNvPicPr>
            <a:picLocks noGrp="1" noChangeAspect="1"/>
          </p:cNvPicPr>
          <p:nvPr>
            <p:ph idx="1"/>
          </p:nvPr>
        </p:nvPicPr>
        <p:blipFill rotWithShape="1">
          <a:blip r:embed="rId2"/>
          <a:srcRect l="30309" t="8905" r="27569" b="10692"/>
          <a:stretch/>
        </p:blipFill>
        <p:spPr>
          <a:xfrm>
            <a:off x="357303" y="526260"/>
            <a:ext cx="2647221" cy="2840918"/>
          </a:xfrm>
        </p:spPr>
      </p:pic>
      <p:pic>
        <p:nvPicPr>
          <p:cNvPr id="7" name="図 6">
            <a:extLst>
              <a:ext uri="{FF2B5EF4-FFF2-40B4-BE49-F238E27FC236}">
                <a16:creationId xmlns:a16="http://schemas.microsoft.com/office/drawing/2014/main" id="{C05DF317-6DCF-42F0-8C5C-453418024861}"/>
              </a:ext>
            </a:extLst>
          </p:cNvPr>
          <p:cNvPicPr>
            <a:picLocks noChangeAspect="1"/>
          </p:cNvPicPr>
          <p:nvPr/>
        </p:nvPicPr>
        <p:blipFill rotWithShape="1">
          <a:blip r:embed="rId3"/>
          <a:srcRect l="28689" t="9471" r="31104" b="19594"/>
          <a:stretch/>
        </p:blipFill>
        <p:spPr>
          <a:xfrm>
            <a:off x="3142810" y="526260"/>
            <a:ext cx="3031775" cy="3007192"/>
          </a:xfrm>
          <a:prstGeom prst="rect">
            <a:avLst/>
          </a:prstGeom>
        </p:spPr>
      </p:pic>
      <p:pic>
        <p:nvPicPr>
          <p:cNvPr id="9" name="図 8">
            <a:extLst>
              <a:ext uri="{FF2B5EF4-FFF2-40B4-BE49-F238E27FC236}">
                <a16:creationId xmlns:a16="http://schemas.microsoft.com/office/drawing/2014/main" id="{4C13D404-3DCD-46A4-85A5-82DE05CAFE30}"/>
              </a:ext>
            </a:extLst>
          </p:cNvPr>
          <p:cNvPicPr>
            <a:picLocks noChangeAspect="1"/>
          </p:cNvPicPr>
          <p:nvPr/>
        </p:nvPicPr>
        <p:blipFill rotWithShape="1">
          <a:blip r:embed="rId4"/>
          <a:srcRect l="35217" t="9062" r="36739" b="18052"/>
          <a:stretch/>
        </p:blipFill>
        <p:spPr>
          <a:xfrm>
            <a:off x="6451156" y="526260"/>
            <a:ext cx="3189126" cy="4660079"/>
          </a:xfrm>
          <a:prstGeom prst="rect">
            <a:avLst/>
          </a:prstGeom>
        </p:spPr>
      </p:pic>
    </p:spTree>
    <p:extLst>
      <p:ext uri="{BB962C8B-B14F-4D97-AF65-F5344CB8AC3E}">
        <p14:creationId xmlns:p14="http://schemas.microsoft.com/office/powerpoint/2010/main" val="179446134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8F4143D-813E-4503-80F2-E05AA40FF69A}"/>
              </a:ext>
            </a:extLst>
          </p:cNvPr>
          <p:cNvSpPr>
            <a:spLocks noGrp="1"/>
          </p:cNvSpPr>
          <p:nvPr>
            <p:ph type="title"/>
          </p:nvPr>
        </p:nvSpPr>
        <p:spPr/>
        <p:txBody>
          <a:bodyPr/>
          <a:lstStyle/>
          <a:p>
            <a:r>
              <a:rPr kumimoji="1" lang="ja-JP" altLang="en-US" dirty="0"/>
              <a:t>②アメリカの原爆開発について</a:t>
            </a:r>
          </a:p>
        </p:txBody>
      </p:sp>
      <p:sp>
        <p:nvSpPr>
          <p:cNvPr id="3" name="コンテンツ プレースホルダー 2">
            <a:extLst>
              <a:ext uri="{FF2B5EF4-FFF2-40B4-BE49-F238E27FC236}">
                <a16:creationId xmlns:a16="http://schemas.microsoft.com/office/drawing/2014/main" id="{A79C93EF-26D3-4743-A520-DA49F8637E66}"/>
              </a:ext>
            </a:extLst>
          </p:cNvPr>
          <p:cNvSpPr>
            <a:spLocks noGrp="1"/>
          </p:cNvSpPr>
          <p:nvPr>
            <p:ph idx="1"/>
          </p:nvPr>
        </p:nvSpPr>
        <p:spPr>
          <a:xfrm>
            <a:off x="214490" y="1825625"/>
            <a:ext cx="9211732" cy="4371975"/>
          </a:xfrm>
        </p:spPr>
        <p:txBody>
          <a:bodyPr>
            <a:normAutofit/>
          </a:bodyPr>
          <a:lstStyle/>
          <a:p>
            <a:pPr marL="0" indent="0">
              <a:buNone/>
            </a:pPr>
            <a:r>
              <a:rPr lang="ja-JP" altLang="en-US" dirty="0">
                <a:ea typeface="游明朝" panose="02020400000000000000" pitchFamily="18" charset="-128"/>
                <a:cs typeface="Times New Roman" panose="02020603050405020304" pitchFamily="18" charset="0"/>
              </a:rPr>
              <a:t>〇広島平和教育研究所（</a:t>
            </a:r>
            <a:r>
              <a:rPr lang="en-US" altLang="ja-JP" dirty="0">
                <a:ea typeface="游明朝" panose="02020400000000000000" pitchFamily="18" charset="-128"/>
                <a:cs typeface="Times New Roman" panose="02020603050405020304" pitchFamily="18" charset="0"/>
                <a:hlinkClick r:id="rId2"/>
              </a:rPr>
              <a:t>http://www.hipe.jp</a:t>
            </a:r>
            <a:r>
              <a:rPr lang="en-US" altLang="ja-JP" dirty="0">
                <a:ea typeface="游明朝" panose="02020400000000000000" pitchFamily="18" charset="-128"/>
                <a:cs typeface="Times New Roman" panose="02020603050405020304" pitchFamily="18" charset="0"/>
              </a:rPr>
              <a:t>)</a:t>
            </a:r>
          </a:p>
          <a:p>
            <a:pPr marL="0" indent="0">
              <a:buNone/>
            </a:pPr>
            <a:r>
              <a:rPr lang="ja-JP" altLang="en-US" dirty="0">
                <a:ea typeface="游明朝" panose="02020400000000000000" pitchFamily="18" charset="-128"/>
                <a:cs typeface="Times New Roman" panose="02020603050405020304" pitchFamily="18" charset="0"/>
              </a:rPr>
              <a:t>「資料」　→　「原爆はなぜ投下されたか　一問一答」（</a:t>
            </a:r>
            <a:r>
              <a:rPr lang="en-US" altLang="ja-JP" dirty="0">
                <a:ea typeface="游明朝" panose="02020400000000000000" pitchFamily="18" charset="-128"/>
                <a:cs typeface="Times New Roman" panose="02020603050405020304" pitchFamily="18" charset="0"/>
              </a:rPr>
              <a:t>2008</a:t>
            </a:r>
            <a:r>
              <a:rPr lang="ja-JP" altLang="en-US" dirty="0">
                <a:ea typeface="游明朝" panose="02020400000000000000" pitchFamily="18" charset="-128"/>
                <a:cs typeface="Times New Roman" panose="02020603050405020304" pitchFamily="18" charset="0"/>
              </a:rPr>
              <a:t>）（</a:t>
            </a:r>
            <a:r>
              <a:rPr lang="en-US" altLang="ja-JP" dirty="0">
                <a:ea typeface="游明朝" panose="02020400000000000000" pitchFamily="18" charset="-128"/>
                <a:cs typeface="Times New Roman" panose="02020603050405020304" pitchFamily="18" charset="0"/>
                <a:hlinkClick r:id="rId3"/>
              </a:rPr>
              <a:t>http://www.hipe.jp/shiryou/naze.pdf</a:t>
            </a:r>
            <a:r>
              <a:rPr lang="ja-JP" altLang="en-US" dirty="0">
                <a:ea typeface="游明朝" panose="02020400000000000000" pitchFamily="18" charset="-128"/>
                <a:cs typeface="Times New Roman" panose="02020603050405020304" pitchFamily="18" charset="0"/>
              </a:rPr>
              <a:t>）</a:t>
            </a:r>
            <a:endParaRPr lang="en-US" altLang="ja-JP" dirty="0">
              <a:ea typeface="游明朝" panose="02020400000000000000" pitchFamily="18" charset="-128"/>
              <a:cs typeface="Times New Roman" panose="02020603050405020304" pitchFamily="18" charset="0"/>
            </a:endParaRPr>
          </a:p>
          <a:p>
            <a:pPr marL="0" indent="0">
              <a:buNone/>
            </a:pPr>
            <a:endParaRPr lang="en-US" altLang="ja-JP" dirty="0">
              <a:ea typeface="游明朝" panose="02020400000000000000" pitchFamily="18" charset="-128"/>
              <a:cs typeface="Times New Roman" panose="02020603050405020304" pitchFamily="18" charset="0"/>
            </a:endParaRPr>
          </a:p>
          <a:p>
            <a:pPr marL="0" indent="0">
              <a:buNone/>
            </a:pPr>
            <a:r>
              <a:rPr lang="ja-JP" altLang="en-US" dirty="0">
                <a:ea typeface="游明朝" panose="02020400000000000000" pitchFamily="18" charset="-128"/>
                <a:cs typeface="Times New Roman" panose="02020603050405020304" pitchFamily="18" charset="0"/>
              </a:rPr>
              <a:t>・</a:t>
            </a:r>
            <a:r>
              <a:rPr lang="en-US" altLang="ja-JP" dirty="0">
                <a:ea typeface="游明朝" panose="02020400000000000000" pitchFamily="18" charset="-128"/>
                <a:cs typeface="Times New Roman" panose="02020603050405020304" pitchFamily="18" charset="0"/>
              </a:rPr>
              <a:t>P3</a:t>
            </a:r>
            <a:r>
              <a:rPr lang="ja-JP" altLang="en-US" dirty="0">
                <a:ea typeface="游明朝" panose="02020400000000000000" pitchFamily="18" charset="-128"/>
                <a:cs typeface="Times New Roman" panose="02020603050405020304" pitchFamily="18" charset="0"/>
              </a:rPr>
              <a:t>　④アメリカ</a:t>
            </a:r>
            <a:endParaRPr lang="en-US" altLang="ja-JP" dirty="0">
              <a:ea typeface="游明朝" panose="02020400000000000000" pitchFamily="18" charset="-128"/>
              <a:cs typeface="Times New Roman" panose="02020603050405020304" pitchFamily="18" charset="0"/>
            </a:endParaRPr>
          </a:p>
          <a:p>
            <a:pPr marL="0" indent="0">
              <a:buNone/>
            </a:pPr>
            <a:r>
              <a:rPr lang="ja-JP" altLang="en-US" dirty="0">
                <a:ea typeface="游明朝" panose="02020400000000000000" pitchFamily="18" charset="-128"/>
                <a:cs typeface="Times New Roman" panose="02020603050405020304" pitchFamily="18" charset="0"/>
              </a:rPr>
              <a:t>　</a:t>
            </a:r>
            <a:endParaRPr lang="en-US" altLang="ja-JP" dirty="0">
              <a:ea typeface="游明朝" panose="02020400000000000000" pitchFamily="18" charset="-128"/>
              <a:cs typeface="Times New Roman" panose="02020603050405020304" pitchFamily="18" charset="0"/>
            </a:endParaRPr>
          </a:p>
          <a:p>
            <a:endParaRPr kumimoji="1" lang="ja-JP" altLang="en-US" dirty="0"/>
          </a:p>
        </p:txBody>
      </p:sp>
    </p:spTree>
    <p:extLst>
      <p:ext uri="{BB962C8B-B14F-4D97-AF65-F5344CB8AC3E}">
        <p14:creationId xmlns:p14="http://schemas.microsoft.com/office/powerpoint/2010/main" val="113058654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コンテンツ プレースホルダー 3">
            <a:extLst>
              <a:ext uri="{FF2B5EF4-FFF2-40B4-BE49-F238E27FC236}">
                <a16:creationId xmlns:a16="http://schemas.microsoft.com/office/drawing/2014/main" id="{2BD98519-0C2C-46C6-983D-0316A00F2918}"/>
              </a:ext>
            </a:extLst>
          </p:cNvPr>
          <p:cNvPicPr>
            <a:picLocks noGrp="1" noChangeAspect="1"/>
          </p:cNvPicPr>
          <p:nvPr>
            <p:ph idx="1"/>
          </p:nvPr>
        </p:nvPicPr>
        <p:blipFill rotWithShape="1">
          <a:blip r:embed="rId2"/>
          <a:srcRect l="34679" t="45710" r="36723" b="10692"/>
          <a:stretch/>
        </p:blipFill>
        <p:spPr>
          <a:xfrm>
            <a:off x="975243" y="0"/>
            <a:ext cx="7678543" cy="6581422"/>
          </a:xfrm>
          <a:prstGeom prst="rect">
            <a:avLst/>
          </a:prstGeom>
        </p:spPr>
      </p:pic>
    </p:spTree>
    <p:extLst>
      <p:ext uri="{BB962C8B-B14F-4D97-AF65-F5344CB8AC3E}">
        <p14:creationId xmlns:p14="http://schemas.microsoft.com/office/powerpoint/2010/main" val="289682089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8F4143D-813E-4503-80F2-E05AA40FF69A}"/>
              </a:ext>
            </a:extLst>
          </p:cNvPr>
          <p:cNvSpPr>
            <a:spLocks noGrp="1"/>
          </p:cNvSpPr>
          <p:nvPr>
            <p:ph type="title"/>
          </p:nvPr>
        </p:nvSpPr>
        <p:spPr/>
        <p:txBody>
          <a:bodyPr/>
          <a:lstStyle/>
          <a:p>
            <a:r>
              <a:rPr kumimoji="1" lang="ja-JP" altLang="en-US" dirty="0"/>
              <a:t>②アメリカの原爆開発について</a:t>
            </a:r>
          </a:p>
        </p:txBody>
      </p:sp>
      <p:sp>
        <p:nvSpPr>
          <p:cNvPr id="3" name="コンテンツ プレースホルダー 2">
            <a:extLst>
              <a:ext uri="{FF2B5EF4-FFF2-40B4-BE49-F238E27FC236}">
                <a16:creationId xmlns:a16="http://schemas.microsoft.com/office/drawing/2014/main" id="{A79C93EF-26D3-4743-A520-DA49F8637E66}"/>
              </a:ext>
            </a:extLst>
          </p:cNvPr>
          <p:cNvSpPr>
            <a:spLocks noGrp="1"/>
          </p:cNvSpPr>
          <p:nvPr>
            <p:ph idx="1"/>
          </p:nvPr>
        </p:nvSpPr>
        <p:spPr/>
        <p:txBody>
          <a:bodyPr>
            <a:normAutofit/>
          </a:bodyPr>
          <a:lstStyle/>
          <a:p>
            <a:pPr marL="0" indent="0">
              <a:buNone/>
            </a:pPr>
            <a:r>
              <a:rPr lang="ja-JP" altLang="en-US" dirty="0">
                <a:ea typeface="游明朝" panose="02020400000000000000" pitchFamily="18" charset="-128"/>
                <a:cs typeface="Times New Roman" panose="02020603050405020304" pitchFamily="18" charset="0"/>
              </a:rPr>
              <a:t>　</a:t>
            </a:r>
            <a:endParaRPr lang="en-US" altLang="ja-JP" dirty="0">
              <a:ea typeface="游明朝" panose="02020400000000000000" pitchFamily="18" charset="-128"/>
              <a:cs typeface="Times New Roman" panose="02020603050405020304" pitchFamily="18" charset="0"/>
            </a:endParaRPr>
          </a:p>
          <a:p>
            <a:pPr marL="0" indent="0">
              <a:buNone/>
            </a:pPr>
            <a:r>
              <a:rPr lang="ja-JP" altLang="en-US" dirty="0">
                <a:ea typeface="游明朝" panose="02020400000000000000" pitchFamily="18" charset="-128"/>
                <a:cs typeface="Times New Roman" panose="02020603050405020304" pitchFamily="18" charset="0"/>
              </a:rPr>
              <a:t>〇広島平和記念資料館</a:t>
            </a:r>
            <a:r>
              <a:rPr lang="en-US" altLang="ja-JP" dirty="0">
                <a:ea typeface="游明朝" panose="02020400000000000000" pitchFamily="18" charset="-128"/>
                <a:cs typeface="Times New Roman" panose="02020603050405020304" pitchFamily="18" charset="0"/>
              </a:rPr>
              <a:t>HP</a:t>
            </a:r>
            <a:r>
              <a:rPr lang="ja-JP" altLang="en-US" dirty="0">
                <a:ea typeface="游明朝" panose="02020400000000000000" pitchFamily="18" charset="-128"/>
                <a:cs typeface="Times New Roman" panose="02020603050405020304" pitchFamily="18" charset="0"/>
              </a:rPr>
              <a:t>（</a:t>
            </a:r>
            <a:r>
              <a:rPr lang="en-US" altLang="ja-JP" dirty="0">
                <a:hlinkClick r:id="rId2"/>
              </a:rPr>
              <a:t> hpmmuseum.jp </a:t>
            </a:r>
            <a:r>
              <a:rPr lang="ja-JP" altLang="en-US" dirty="0"/>
              <a:t>）</a:t>
            </a:r>
            <a:r>
              <a:rPr lang="ja-JP" altLang="en-US" dirty="0">
                <a:ea typeface="游明朝" panose="02020400000000000000" pitchFamily="18" charset="-128"/>
                <a:cs typeface="Times New Roman" panose="02020603050405020304" pitchFamily="18" charset="0"/>
              </a:rPr>
              <a:t>　</a:t>
            </a:r>
            <a:endParaRPr lang="en-US" altLang="ja-JP" dirty="0">
              <a:ea typeface="游明朝" panose="02020400000000000000" pitchFamily="18" charset="-128"/>
              <a:cs typeface="Times New Roman" panose="02020603050405020304" pitchFamily="18" charset="0"/>
            </a:endParaRPr>
          </a:p>
          <a:p>
            <a:pPr marL="0" indent="0">
              <a:buNone/>
            </a:pPr>
            <a:r>
              <a:rPr lang="ja-JP" altLang="en-US" b="0" i="0" dirty="0">
                <a:solidFill>
                  <a:srgbClr val="333333"/>
                </a:solidFill>
                <a:effectLst/>
                <a:latin typeface="AvenirNextLTW01-Regular"/>
              </a:rPr>
              <a:t>「展示・催し物」→「常設展示」→「</a:t>
            </a:r>
            <a:r>
              <a:rPr lang="ja-JP" altLang="en-US" dirty="0">
                <a:solidFill>
                  <a:srgbClr val="333333"/>
                </a:solidFill>
                <a:latin typeface="AvenirNextLTW01-Regular"/>
                <a:ea typeface="游明朝" panose="02020400000000000000" pitchFamily="18" charset="-128"/>
                <a:cs typeface="Times New Roman" panose="02020603050405020304" pitchFamily="18" charset="0"/>
              </a:rPr>
              <a:t>５核兵器の危険性」</a:t>
            </a:r>
            <a:endParaRPr lang="en-US" altLang="ja-JP" dirty="0">
              <a:solidFill>
                <a:srgbClr val="333333"/>
              </a:solidFill>
              <a:latin typeface="AvenirNextLTW01-Regular"/>
              <a:ea typeface="游明朝" panose="02020400000000000000" pitchFamily="18" charset="-128"/>
              <a:cs typeface="Times New Roman" panose="02020603050405020304" pitchFamily="18" charset="0"/>
            </a:endParaRPr>
          </a:p>
          <a:p>
            <a:pPr marL="0" indent="0">
              <a:buNone/>
            </a:pPr>
            <a:r>
              <a:rPr lang="ja-JP" altLang="en-US" dirty="0">
                <a:ea typeface="游明朝" panose="02020400000000000000" pitchFamily="18" charset="-128"/>
                <a:cs typeface="Times New Roman" panose="02020603050405020304" pitchFamily="18" charset="0"/>
              </a:rPr>
              <a:t>・「原爆の開発　５－１－１」</a:t>
            </a:r>
            <a:endParaRPr lang="en-US" altLang="ja-JP" dirty="0">
              <a:ea typeface="游明朝" panose="02020400000000000000" pitchFamily="18" charset="-128"/>
              <a:cs typeface="Times New Roman" panose="02020603050405020304" pitchFamily="18" charset="0"/>
            </a:endParaRPr>
          </a:p>
          <a:p>
            <a:pPr marL="0" indent="0">
              <a:buNone/>
            </a:pPr>
            <a:r>
              <a:rPr lang="ja-JP" altLang="en-US" dirty="0">
                <a:ea typeface="游明朝" panose="02020400000000000000" pitchFamily="18" charset="-128"/>
                <a:cs typeface="Times New Roman" panose="02020603050405020304" pitchFamily="18" charset="0"/>
              </a:rPr>
              <a:t>・「この項目内の資料」→「４マンハッタン計画」</a:t>
            </a:r>
            <a:endParaRPr lang="en-US" altLang="ja-JP" dirty="0">
              <a:ea typeface="游明朝" panose="02020400000000000000" pitchFamily="18" charset="-128"/>
              <a:cs typeface="Times New Roman" panose="02020603050405020304" pitchFamily="18" charset="0"/>
            </a:endParaRPr>
          </a:p>
          <a:p>
            <a:pPr marL="0" indent="0">
              <a:buNone/>
            </a:pPr>
            <a:r>
              <a:rPr lang="ja-JP" altLang="en-US" dirty="0">
                <a:hlinkClick r:id="rId3"/>
              </a:rPr>
              <a:t>広島平和記念資料館 </a:t>
            </a:r>
            <a:r>
              <a:rPr lang="en-US" altLang="ja-JP" dirty="0">
                <a:hlinkClick r:id="rId3"/>
              </a:rPr>
              <a:t>| </a:t>
            </a:r>
            <a:r>
              <a:rPr lang="ja-JP" altLang="en-US" dirty="0">
                <a:hlinkClick r:id="rId3"/>
              </a:rPr>
              <a:t>展示を見る </a:t>
            </a:r>
            <a:r>
              <a:rPr lang="en-US" altLang="ja-JP" dirty="0">
                <a:hlinkClick r:id="rId3"/>
              </a:rPr>
              <a:t>| </a:t>
            </a:r>
            <a:r>
              <a:rPr lang="ja-JP" altLang="en-US" dirty="0">
                <a:hlinkClick r:id="rId3"/>
              </a:rPr>
              <a:t>常設展示 </a:t>
            </a:r>
            <a:r>
              <a:rPr lang="en-US" altLang="ja-JP" dirty="0">
                <a:hlinkClick r:id="rId3"/>
              </a:rPr>
              <a:t>| 5 </a:t>
            </a:r>
            <a:r>
              <a:rPr lang="ja-JP" altLang="en-US" dirty="0">
                <a:hlinkClick r:id="rId3"/>
              </a:rPr>
              <a:t>核兵器の危険性 </a:t>
            </a:r>
            <a:r>
              <a:rPr lang="en-US" altLang="ja-JP" dirty="0">
                <a:hlinkClick r:id="rId3"/>
              </a:rPr>
              <a:t>| 5-1 </a:t>
            </a:r>
            <a:r>
              <a:rPr lang="ja-JP" altLang="en-US" dirty="0">
                <a:hlinkClick r:id="rId3"/>
              </a:rPr>
              <a:t>原子爆弾の開発と投下 </a:t>
            </a:r>
            <a:r>
              <a:rPr lang="en-US" altLang="ja-JP" dirty="0">
                <a:hlinkClick r:id="rId3"/>
              </a:rPr>
              <a:t>| 5-1-1 </a:t>
            </a:r>
            <a:r>
              <a:rPr lang="ja-JP" altLang="en-US" dirty="0">
                <a:hlinkClick r:id="rId3"/>
              </a:rPr>
              <a:t>原爆の開発 </a:t>
            </a:r>
            <a:r>
              <a:rPr lang="en-US" altLang="ja-JP" dirty="0">
                <a:hlinkClick r:id="rId3"/>
              </a:rPr>
              <a:t>| 5-1-1-4 </a:t>
            </a:r>
            <a:r>
              <a:rPr lang="ja-JP" altLang="en-US" dirty="0">
                <a:hlinkClick r:id="rId3"/>
              </a:rPr>
              <a:t>マンハッタン計画 </a:t>
            </a:r>
            <a:r>
              <a:rPr lang="en-US" altLang="ja-JP" dirty="0">
                <a:hlinkClick r:id="rId3"/>
              </a:rPr>
              <a:t>(hpmmuseum.jp)</a:t>
            </a:r>
            <a:endParaRPr lang="en-US" altLang="ja-JP" dirty="0">
              <a:ea typeface="游明朝" panose="02020400000000000000" pitchFamily="18" charset="-128"/>
              <a:cs typeface="Times New Roman" panose="02020603050405020304" pitchFamily="18" charset="0"/>
            </a:endParaRPr>
          </a:p>
          <a:p>
            <a:endParaRPr kumimoji="1" lang="ja-JP" altLang="en-US" dirty="0"/>
          </a:p>
        </p:txBody>
      </p:sp>
    </p:spTree>
    <p:extLst>
      <p:ext uri="{BB962C8B-B14F-4D97-AF65-F5344CB8AC3E}">
        <p14:creationId xmlns:p14="http://schemas.microsoft.com/office/powerpoint/2010/main" val="29778277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コンテンツ プレースホルダー 4">
            <a:extLst>
              <a:ext uri="{FF2B5EF4-FFF2-40B4-BE49-F238E27FC236}">
                <a16:creationId xmlns:a16="http://schemas.microsoft.com/office/drawing/2014/main" id="{71E2134F-6F2A-4746-8A2F-0C582F92EEDF}"/>
              </a:ext>
            </a:extLst>
          </p:cNvPr>
          <p:cNvPicPr>
            <a:picLocks noGrp="1" noChangeAspect="1"/>
          </p:cNvPicPr>
          <p:nvPr>
            <p:ph idx="1"/>
          </p:nvPr>
        </p:nvPicPr>
        <p:blipFill rotWithShape="1">
          <a:blip r:embed="rId2"/>
          <a:srcRect l="17182" t="11748" r="41749" b="6531"/>
          <a:stretch/>
        </p:blipFill>
        <p:spPr>
          <a:xfrm>
            <a:off x="100390" y="285449"/>
            <a:ext cx="4689379" cy="5246108"/>
          </a:xfrm>
        </p:spPr>
      </p:pic>
      <p:pic>
        <p:nvPicPr>
          <p:cNvPr id="7" name="図 6">
            <a:extLst>
              <a:ext uri="{FF2B5EF4-FFF2-40B4-BE49-F238E27FC236}">
                <a16:creationId xmlns:a16="http://schemas.microsoft.com/office/drawing/2014/main" id="{8016A3CD-BD3E-41B4-9E0D-66691054CC13}"/>
              </a:ext>
            </a:extLst>
          </p:cNvPr>
          <p:cNvPicPr>
            <a:picLocks noChangeAspect="1"/>
          </p:cNvPicPr>
          <p:nvPr/>
        </p:nvPicPr>
        <p:blipFill rotWithShape="1">
          <a:blip r:embed="rId3"/>
          <a:srcRect l="18096" t="13740" r="41781" b="10278"/>
          <a:stretch/>
        </p:blipFill>
        <p:spPr>
          <a:xfrm>
            <a:off x="4789769" y="415702"/>
            <a:ext cx="4927303" cy="5246108"/>
          </a:xfrm>
          <a:prstGeom prst="rect">
            <a:avLst/>
          </a:prstGeom>
        </p:spPr>
      </p:pic>
    </p:spTree>
    <p:extLst>
      <p:ext uri="{BB962C8B-B14F-4D97-AF65-F5344CB8AC3E}">
        <p14:creationId xmlns:p14="http://schemas.microsoft.com/office/powerpoint/2010/main" val="208196161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コンテンツ プレースホルダー 3">
            <a:extLst>
              <a:ext uri="{FF2B5EF4-FFF2-40B4-BE49-F238E27FC236}">
                <a16:creationId xmlns:a16="http://schemas.microsoft.com/office/drawing/2014/main" id="{04B98153-F690-4D73-81E0-550708BCEC7F}"/>
              </a:ext>
            </a:extLst>
          </p:cNvPr>
          <p:cNvPicPr>
            <a:picLocks noGrp="1" noChangeAspect="1"/>
          </p:cNvPicPr>
          <p:nvPr>
            <p:ph idx="1"/>
          </p:nvPr>
        </p:nvPicPr>
        <p:blipFill rotWithShape="1">
          <a:blip r:embed="rId2"/>
          <a:srcRect l="29891" t="10222" r="32174" b="21812"/>
          <a:stretch/>
        </p:blipFill>
        <p:spPr>
          <a:xfrm>
            <a:off x="1106653" y="164195"/>
            <a:ext cx="6645243" cy="6693805"/>
          </a:xfrm>
          <a:prstGeom prst="rect">
            <a:avLst/>
          </a:prstGeom>
        </p:spPr>
      </p:pic>
    </p:spTree>
    <p:extLst>
      <p:ext uri="{BB962C8B-B14F-4D97-AF65-F5344CB8AC3E}">
        <p14:creationId xmlns:p14="http://schemas.microsoft.com/office/powerpoint/2010/main" val="118674405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EBD2F2B-85DD-4E8D-AE59-C68DCFF0204B}"/>
              </a:ext>
            </a:extLst>
          </p:cNvPr>
          <p:cNvSpPr>
            <a:spLocks noGrp="1"/>
          </p:cNvSpPr>
          <p:nvPr>
            <p:ph type="title"/>
          </p:nvPr>
        </p:nvSpPr>
        <p:spPr/>
        <p:txBody>
          <a:bodyPr/>
          <a:lstStyle/>
          <a:p>
            <a:r>
              <a:rPr kumimoji="1" lang="ja-JP" altLang="en-US" dirty="0"/>
              <a:t>③原爆の種類について</a:t>
            </a:r>
          </a:p>
        </p:txBody>
      </p:sp>
      <p:sp>
        <p:nvSpPr>
          <p:cNvPr id="3" name="コンテンツ プレースホルダー 2">
            <a:extLst>
              <a:ext uri="{FF2B5EF4-FFF2-40B4-BE49-F238E27FC236}">
                <a16:creationId xmlns:a16="http://schemas.microsoft.com/office/drawing/2014/main" id="{DB67AAEE-2C25-41AB-A54F-4150EFCCB69F}"/>
              </a:ext>
            </a:extLst>
          </p:cNvPr>
          <p:cNvSpPr>
            <a:spLocks noGrp="1"/>
          </p:cNvSpPr>
          <p:nvPr>
            <p:ph idx="1"/>
          </p:nvPr>
        </p:nvSpPr>
        <p:spPr/>
        <p:txBody>
          <a:bodyPr>
            <a:normAutofit/>
          </a:bodyPr>
          <a:lstStyle/>
          <a:p>
            <a:r>
              <a:rPr lang="ja-JP" altLang="ja-JP" kern="100" dirty="0">
                <a:latin typeface="游明朝" panose="02020400000000000000" pitchFamily="18" charset="-128"/>
                <a:ea typeface="游明朝" panose="02020400000000000000" pitchFamily="18" charset="-128"/>
                <a:cs typeface="Times New Roman" panose="02020603050405020304" pitchFamily="18" charset="0"/>
              </a:rPr>
              <a:t>ヒロシマ平和メディアセンター</a:t>
            </a:r>
            <a:r>
              <a:rPr lang="ja-JP" altLang="en-US" kern="100" dirty="0">
                <a:latin typeface="游明朝" panose="02020400000000000000" pitchFamily="18" charset="-128"/>
                <a:ea typeface="游明朝" panose="02020400000000000000" pitchFamily="18" charset="-128"/>
                <a:cs typeface="Times New Roman" panose="02020603050405020304" pitchFamily="18" charset="0"/>
              </a:rPr>
              <a:t>（</a:t>
            </a:r>
            <a:r>
              <a:rPr lang="en-US" altLang="ja-JP" kern="100" dirty="0">
                <a:latin typeface="游明朝" panose="02020400000000000000" pitchFamily="18" charset="-128"/>
                <a:ea typeface="游明朝" panose="02020400000000000000" pitchFamily="18" charset="-128"/>
                <a:cs typeface="Times New Roman" panose="02020603050405020304" pitchFamily="18" charset="0"/>
                <a:hlinkClick r:id="rId2"/>
              </a:rPr>
              <a:t>http://www.hiroshimapeacemedia.jp/</a:t>
            </a:r>
            <a:r>
              <a:rPr lang="ja-JP" altLang="en-US" kern="100" dirty="0">
                <a:latin typeface="游明朝" panose="02020400000000000000" pitchFamily="18" charset="-128"/>
                <a:ea typeface="游明朝" panose="02020400000000000000" pitchFamily="18" charset="-128"/>
                <a:cs typeface="Times New Roman" panose="02020603050405020304" pitchFamily="18" charset="0"/>
              </a:rPr>
              <a:t>）</a:t>
            </a:r>
            <a:endParaRPr lang="en-US" altLang="ja-JP" kern="100" dirty="0">
              <a:latin typeface="游明朝" panose="02020400000000000000" pitchFamily="18" charset="-128"/>
              <a:ea typeface="游明朝" panose="02020400000000000000" pitchFamily="18" charset="-128"/>
              <a:cs typeface="Times New Roman" panose="02020603050405020304" pitchFamily="18" charset="0"/>
            </a:endParaRPr>
          </a:p>
          <a:p>
            <a:r>
              <a:rPr lang="ja-JP" altLang="en-US" dirty="0"/>
              <a:t>「関連記事」　「ひろしま国８・６探検隊　米国はなぜ原爆を</a:t>
            </a:r>
            <a:r>
              <a:rPr lang="en-US" altLang="ja-JP" dirty="0"/>
              <a:t>2</a:t>
            </a:r>
            <a:r>
              <a:rPr lang="ja-JP" altLang="en-US" dirty="0"/>
              <a:t>種類造ったの？」</a:t>
            </a:r>
            <a:r>
              <a:rPr lang="ja-JP" altLang="en-US" dirty="0">
                <a:hlinkClick r:id="rId3"/>
              </a:rPr>
              <a:t>ひろしま国　８・６探検隊　米国はなぜ原爆を２種類造ったの？ </a:t>
            </a:r>
            <a:r>
              <a:rPr lang="en-US" altLang="ja-JP" dirty="0">
                <a:hlinkClick r:id="rId3"/>
              </a:rPr>
              <a:t>| </a:t>
            </a:r>
            <a:r>
              <a:rPr lang="ja-JP" altLang="en-US" dirty="0">
                <a:hlinkClick r:id="rId3"/>
              </a:rPr>
              <a:t>ヒロシマ平和メディアセンター </a:t>
            </a:r>
            <a:r>
              <a:rPr lang="en-US" altLang="ja-JP" dirty="0">
                <a:hlinkClick r:id="rId3"/>
              </a:rPr>
              <a:t>(hiroshimapeacemedia.jp)</a:t>
            </a:r>
            <a:endParaRPr lang="en-US" altLang="ja-JP" dirty="0"/>
          </a:p>
          <a:p>
            <a:endParaRPr lang="en-US" altLang="ja-JP" dirty="0"/>
          </a:p>
        </p:txBody>
      </p:sp>
    </p:spTree>
    <p:extLst>
      <p:ext uri="{BB962C8B-B14F-4D97-AF65-F5344CB8AC3E}">
        <p14:creationId xmlns:p14="http://schemas.microsoft.com/office/powerpoint/2010/main" val="99050813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a:extLst>
              <a:ext uri="{FF2B5EF4-FFF2-40B4-BE49-F238E27FC236}">
                <a16:creationId xmlns:a16="http://schemas.microsoft.com/office/drawing/2014/main" id="{EC5C4071-DF8C-4269-A94B-67CE12C795CB}"/>
              </a:ext>
            </a:extLst>
          </p:cNvPr>
          <p:cNvPicPr>
            <a:picLocks noChangeAspect="1"/>
          </p:cNvPicPr>
          <p:nvPr/>
        </p:nvPicPr>
        <p:blipFill rotWithShape="1">
          <a:blip r:embed="rId2"/>
          <a:srcRect l="24782" t="21048" r="25435" b="7709"/>
          <a:stretch/>
        </p:blipFill>
        <p:spPr>
          <a:xfrm>
            <a:off x="1000540" y="225287"/>
            <a:ext cx="7789836" cy="6267588"/>
          </a:xfrm>
          <a:prstGeom prst="rect">
            <a:avLst/>
          </a:prstGeom>
        </p:spPr>
      </p:pic>
    </p:spTree>
    <p:extLst>
      <p:ext uri="{BB962C8B-B14F-4D97-AF65-F5344CB8AC3E}">
        <p14:creationId xmlns:p14="http://schemas.microsoft.com/office/powerpoint/2010/main" val="104112528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EBD2F2B-85DD-4E8D-AE59-C68DCFF0204B}"/>
              </a:ext>
            </a:extLst>
          </p:cNvPr>
          <p:cNvSpPr>
            <a:spLocks noGrp="1"/>
          </p:cNvSpPr>
          <p:nvPr>
            <p:ph type="title"/>
          </p:nvPr>
        </p:nvSpPr>
        <p:spPr/>
        <p:txBody>
          <a:bodyPr>
            <a:normAutofit fontScale="90000"/>
          </a:bodyPr>
          <a:lstStyle/>
          <a:p>
            <a:r>
              <a:rPr kumimoji="1" lang="ja-JP" altLang="en-US" dirty="0"/>
              <a:t>④日本への投下について</a:t>
            </a:r>
            <a:br>
              <a:rPr kumimoji="1" lang="en-US" altLang="ja-JP" dirty="0"/>
            </a:br>
            <a:r>
              <a:rPr kumimoji="1" lang="ja-JP" altLang="en-US" dirty="0"/>
              <a:t>　　・反対した科学者もいたのか</a:t>
            </a:r>
          </a:p>
        </p:txBody>
      </p:sp>
      <p:sp>
        <p:nvSpPr>
          <p:cNvPr id="3" name="コンテンツ プレースホルダー 2">
            <a:extLst>
              <a:ext uri="{FF2B5EF4-FFF2-40B4-BE49-F238E27FC236}">
                <a16:creationId xmlns:a16="http://schemas.microsoft.com/office/drawing/2014/main" id="{DB67AAEE-2C25-41AB-A54F-4150EFCCB69F}"/>
              </a:ext>
            </a:extLst>
          </p:cNvPr>
          <p:cNvSpPr>
            <a:spLocks noGrp="1"/>
          </p:cNvSpPr>
          <p:nvPr>
            <p:ph idx="1"/>
          </p:nvPr>
        </p:nvSpPr>
        <p:spPr>
          <a:xfrm>
            <a:off x="440267" y="1825625"/>
            <a:ext cx="9324622" cy="4541308"/>
          </a:xfrm>
        </p:spPr>
        <p:txBody>
          <a:bodyPr/>
          <a:lstStyle/>
          <a:p>
            <a:pPr marL="0" indent="0">
              <a:buNone/>
            </a:pPr>
            <a:r>
              <a:rPr lang="ja-JP" altLang="en-US" dirty="0">
                <a:ea typeface="游明朝" panose="02020400000000000000" pitchFamily="18" charset="-128"/>
                <a:cs typeface="Times New Roman" panose="02020603050405020304" pitchFamily="18" charset="0"/>
              </a:rPr>
              <a:t>〇広島平和教育研究所（</a:t>
            </a:r>
            <a:r>
              <a:rPr lang="en-US" altLang="ja-JP" dirty="0">
                <a:ea typeface="游明朝" panose="02020400000000000000" pitchFamily="18" charset="-128"/>
                <a:cs typeface="Times New Roman" panose="02020603050405020304" pitchFamily="18" charset="0"/>
                <a:hlinkClick r:id="rId2"/>
              </a:rPr>
              <a:t>http://www.hipe.jp</a:t>
            </a:r>
            <a:r>
              <a:rPr lang="en-US" altLang="ja-JP" dirty="0">
                <a:ea typeface="游明朝" panose="02020400000000000000" pitchFamily="18" charset="-128"/>
                <a:cs typeface="Times New Roman" panose="02020603050405020304" pitchFamily="18" charset="0"/>
              </a:rPr>
              <a:t>)</a:t>
            </a:r>
          </a:p>
          <a:p>
            <a:pPr marL="0" indent="0">
              <a:buNone/>
            </a:pPr>
            <a:r>
              <a:rPr lang="ja-JP" altLang="en-US" dirty="0">
                <a:ea typeface="游明朝" panose="02020400000000000000" pitchFamily="18" charset="-128"/>
                <a:cs typeface="Times New Roman" panose="02020603050405020304" pitchFamily="18" charset="0"/>
              </a:rPr>
              <a:t>「資料」　→　「原爆はなぜ投下されたか　一問一答」（</a:t>
            </a:r>
            <a:r>
              <a:rPr lang="en-US" altLang="ja-JP" dirty="0">
                <a:ea typeface="游明朝" panose="02020400000000000000" pitchFamily="18" charset="-128"/>
                <a:cs typeface="Times New Roman" panose="02020603050405020304" pitchFamily="18" charset="0"/>
              </a:rPr>
              <a:t>2008</a:t>
            </a:r>
            <a:r>
              <a:rPr lang="ja-JP" altLang="en-US" dirty="0">
                <a:ea typeface="游明朝" panose="02020400000000000000" pitchFamily="18" charset="-128"/>
                <a:cs typeface="Times New Roman" panose="02020603050405020304" pitchFamily="18" charset="0"/>
              </a:rPr>
              <a:t>）（</a:t>
            </a:r>
            <a:r>
              <a:rPr lang="en-US" altLang="ja-JP" dirty="0">
                <a:ea typeface="游明朝" panose="02020400000000000000" pitchFamily="18" charset="-128"/>
                <a:cs typeface="Times New Roman" panose="02020603050405020304" pitchFamily="18" charset="0"/>
                <a:hlinkClick r:id="rId3"/>
              </a:rPr>
              <a:t>http://www.hipe.jp/shiryou/naze.pdf</a:t>
            </a:r>
            <a:r>
              <a:rPr lang="ja-JP" altLang="en-US" dirty="0">
                <a:ea typeface="游明朝" panose="02020400000000000000" pitchFamily="18" charset="-128"/>
                <a:cs typeface="Times New Roman" panose="02020603050405020304" pitchFamily="18" charset="0"/>
              </a:rPr>
              <a:t>）</a:t>
            </a:r>
            <a:endParaRPr lang="en-US" altLang="ja-JP" dirty="0">
              <a:ea typeface="游明朝" panose="02020400000000000000" pitchFamily="18" charset="-128"/>
              <a:cs typeface="Times New Roman" panose="02020603050405020304" pitchFamily="18" charset="0"/>
            </a:endParaRPr>
          </a:p>
          <a:p>
            <a:pPr marL="0" indent="0">
              <a:buNone/>
            </a:pPr>
            <a:endParaRPr lang="en-US" altLang="ja-JP" dirty="0">
              <a:ea typeface="游明朝" panose="02020400000000000000" pitchFamily="18" charset="-128"/>
              <a:cs typeface="Times New Roman" panose="02020603050405020304" pitchFamily="18" charset="0"/>
            </a:endParaRPr>
          </a:p>
          <a:p>
            <a:pPr marL="0" indent="0">
              <a:buNone/>
            </a:pPr>
            <a:r>
              <a:rPr lang="ja-JP" altLang="en-US" dirty="0">
                <a:ea typeface="游明朝" panose="02020400000000000000" pitchFamily="18" charset="-128"/>
                <a:cs typeface="Times New Roman" panose="02020603050405020304" pitchFamily="18" charset="0"/>
              </a:rPr>
              <a:t>・</a:t>
            </a:r>
            <a:r>
              <a:rPr lang="en-US" altLang="ja-JP" dirty="0">
                <a:ea typeface="游明朝" panose="02020400000000000000" pitchFamily="18" charset="-128"/>
                <a:cs typeface="Times New Roman" panose="02020603050405020304" pitchFamily="18" charset="0"/>
              </a:rPr>
              <a:t>P10</a:t>
            </a:r>
            <a:r>
              <a:rPr lang="ja-JP" altLang="en-US" dirty="0">
                <a:ea typeface="游明朝" panose="02020400000000000000" pitchFamily="18" charset="-128"/>
                <a:cs typeface="Times New Roman" panose="02020603050405020304" pitchFamily="18" charset="0"/>
              </a:rPr>
              <a:t>～</a:t>
            </a:r>
            <a:r>
              <a:rPr lang="en-US" altLang="ja-JP" dirty="0">
                <a:ea typeface="游明朝" panose="02020400000000000000" pitchFamily="18" charset="-128"/>
                <a:cs typeface="Times New Roman" panose="02020603050405020304" pitchFamily="18" charset="0"/>
              </a:rPr>
              <a:t>P11</a:t>
            </a:r>
            <a:r>
              <a:rPr lang="ja-JP" altLang="en-US" dirty="0">
                <a:ea typeface="游明朝" panose="02020400000000000000" pitchFamily="18" charset="-128"/>
                <a:cs typeface="Times New Roman" panose="02020603050405020304" pitchFamily="18" charset="0"/>
              </a:rPr>
              <a:t>　</a:t>
            </a:r>
            <a:r>
              <a:rPr lang="ja-JP" altLang="en-US" dirty="0"/>
              <a:t>問４ ：原爆投下に反対した人はいなかったのでしょうか。</a:t>
            </a:r>
            <a:endParaRPr kumimoji="1" lang="en-US" altLang="ja-JP" dirty="0"/>
          </a:p>
        </p:txBody>
      </p:sp>
    </p:spTree>
    <p:extLst>
      <p:ext uri="{BB962C8B-B14F-4D97-AF65-F5344CB8AC3E}">
        <p14:creationId xmlns:p14="http://schemas.microsoft.com/office/powerpoint/2010/main" val="152803376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コンテンツ プレースホルダー 4">
            <a:extLst>
              <a:ext uri="{FF2B5EF4-FFF2-40B4-BE49-F238E27FC236}">
                <a16:creationId xmlns:a16="http://schemas.microsoft.com/office/drawing/2014/main" id="{1FD17798-54CB-4F1B-B6CB-38B6C9CB63E2}"/>
              </a:ext>
            </a:extLst>
          </p:cNvPr>
          <p:cNvPicPr>
            <a:picLocks noGrp="1" noChangeAspect="1"/>
          </p:cNvPicPr>
          <p:nvPr>
            <p:ph idx="1"/>
          </p:nvPr>
        </p:nvPicPr>
        <p:blipFill rotWithShape="1">
          <a:blip r:embed="rId2"/>
          <a:srcRect l="33762" t="13974" r="32247" b="9404"/>
          <a:stretch/>
        </p:blipFill>
        <p:spPr>
          <a:xfrm>
            <a:off x="244886" y="445517"/>
            <a:ext cx="4708114" cy="5966965"/>
          </a:xfrm>
        </p:spPr>
      </p:pic>
      <p:pic>
        <p:nvPicPr>
          <p:cNvPr id="7" name="図 6">
            <a:extLst>
              <a:ext uri="{FF2B5EF4-FFF2-40B4-BE49-F238E27FC236}">
                <a16:creationId xmlns:a16="http://schemas.microsoft.com/office/drawing/2014/main" id="{C3D84BED-8219-4554-B5DB-37340A2799D0}"/>
              </a:ext>
            </a:extLst>
          </p:cNvPr>
          <p:cNvPicPr>
            <a:picLocks noChangeAspect="1"/>
          </p:cNvPicPr>
          <p:nvPr/>
        </p:nvPicPr>
        <p:blipFill rotWithShape="1">
          <a:blip r:embed="rId3"/>
          <a:srcRect l="33231" t="22550" r="32154" b="32505"/>
          <a:stretch/>
        </p:blipFill>
        <p:spPr>
          <a:xfrm>
            <a:off x="5068272" y="445517"/>
            <a:ext cx="4592842" cy="3352775"/>
          </a:xfrm>
          <a:prstGeom prst="rect">
            <a:avLst/>
          </a:prstGeom>
        </p:spPr>
      </p:pic>
    </p:spTree>
    <p:extLst>
      <p:ext uri="{BB962C8B-B14F-4D97-AF65-F5344CB8AC3E}">
        <p14:creationId xmlns:p14="http://schemas.microsoft.com/office/powerpoint/2010/main" val="288807523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EC91F6E-26EA-4616-991F-4E5AA84E85B6}"/>
              </a:ext>
            </a:extLst>
          </p:cNvPr>
          <p:cNvSpPr>
            <a:spLocks noGrp="1"/>
          </p:cNvSpPr>
          <p:nvPr>
            <p:ph type="title"/>
          </p:nvPr>
        </p:nvSpPr>
        <p:spPr/>
        <p:txBody>
          <a:bodyPr/>
          <a:lstStyle/>
          <a:p>
            <a:r>
              <a:rPr kumimoji="1" lang="ja-JP" altLang="en-US" dirty="0"/>
              <a:t>④日本への投下について</a:t>
            </a:r>
            <a:br>
              <a:rPr kumimoji="1" lang="en-US" altLang="ja-JP" dirty="0"/>
            </a:br>
            <a:r>
              <a:rPr kumimoji="1" lang="ja-JP" altLang="en-US" dirty="0"/>
              <a:t>　　・投下目的は何か</a:t>
            </a:r>
          </a:p>
        </p:txBody>
      </p:sp>
      <p:sp>
        <p:nvSpPr>
          <p:cNvPr id="3" name="コンテンツ プレースホルダー 2">
            <a:extLst>
              <a:ext uri="{FF2B5EF4-FFF2-40B4-BE49-F238E27FC236}">
                <a16:creationId xmlns:a16="http://schemas.microsoft.com/office/drawing/2014/main" id="{E3B5E660-5BB7-4A0B-8C7D-543243245B51}"/>
              </a:ext>
            </a:extLst>
          </p:cNvPr>
          <p:cNvSpPr>
            <a:spLocks noGrp="1"/>
          </p:cNvSpPr>
          <p:nvPr>
            <p:ph idx="1"/>
          </p:nvPr>
        </p:nvSpPr>
        <p:spPr/>
        <p:txBody>
          <a:bodyPr>
            <a:normAutofit fontScale="55000" lnSpcReduction="20000"/>
          </a:bodyPr>
          <a:lstStyle/>
          <a:p>
            <a:pPr marL="0" indent="0">
              <a:buNone/>
            </a:pPr>
            <a:r>
              <a:rPr lang="ja-JP" altLang="en-US" dirty="0">
                <a:ea typeface="游明朝" panose="02020400000000000000" pitchFamily="18" charset="-128"/>
                <a:cs typeface="Times New Roman" panose="02020603050405020304" pitchFamily="18" charset="0"/>
              </a:rPr>
              <a:t>〇広島平和教育研究所（</a:t>
            </a:r>
            <a:r>
              <a:rPr lang="en-US" altLang="ja-JP" dirty="0">
                <a:ea typeface="游明朝" panose="02020400000000000000" pitchFamily="18" charset="-128"/>
                <a:cs typeface="Times New Roman" panose="02020603050405020304" pitchFamily="18" charset="0"/>
                <a:hlinkClick r:id="rId2"/>
              </a:rPr>
              <a:t>http://www.hipe.jp</a:t>
            </a:r>
            <a:r>
              <a:rPr lang="en-US" altLang="ja-JP" dirty="0">
                <a:ea typeface="游明朝" panose="02020400000000000000" pitchFamily="18" charset="-128"/>
                <a:cs typeface="Times New Roman" panose="02020603050405020304" pitchFamily="18" charset="0"/>
              </a:rPr>
              <a:t>)</a:t>
            </a:r>
          </a:p>
          <a:p>
            <a:pPr marL="0" indent="0">
              <a:buNone/>
            </a:pPr>
            <a:r>
              <a:rPr lang="ja-JP" altLang="en-US" dirty="0">
                <a:ea typeface="游明朝" panose="02020400000000000000" pitchFamily="18" charset="-128"/>
                <a:cs typeface="Times New Roman" panose="02020603050405020304" pitchFamily="18" charset="0"/>
              </a:rPr>
              <a:t>「資料」　→　「原爆はなぜ投下されたか　一問一答」（２００８）（</a:t>
            </a:r>
            <a:r>
              <a:rPr lang="en-US" altLang="ja-JP" dirty="0">
                <a:ea typeface="游明朝" panose="02020400000000000000" pitchFamily="18" charset="-128"/>
                <a:cs typeface="Times New Roman" panose="02020603050405020304" pitchFamily="18" charset="0"/>
                <a:hlinkClick r:id="rId3"/>
              </a:rPr>
              <a:t>http://www.hipe.jp/shiryou/naze.pdf</a:t>
            </a:r>
            <a:r>
              <a:rPr lang="ja-JP" altLang="en-US" dirty="0">
                <a:ea typeface="游明朝" panose="02020400000000000000" pitchFamily="18" charset="-128"/>
                <a:cs typeface="Times New Roman" panose="02020603050405020304" pitchFamily="18" charset="0"/>
              </a:rPr>
              <a:t>）</a:t>
            </a:r>
            <a:endParaRPr lang="en-US" altLang="ja-JP" dirty="0">
              <a:ea typeface="游明朝" panose="02020400000000000000" pitchFamily="18" charset="-128"/>
              <a:cs typeface="Times New Roman" panose="02020603050405020304" pitchFamily="18" charset="0"/>
            </a:endParaRPr>
          </a:p>
          <a:p>
            <a:pPr marL="0" indent="0">
              <a:buNone/>
            </a:pPr>
            <a:endParaRPr lang="en-US" altLang="ja-JP" dirty="0">
              <a:ea typeface="游明朝" panose="02020400000000000000" pitchFamily="18" charset="-128"/>
              <a:cs typeface="Times New Roman" panose="02020603050405020304" pitchFamily="18" charset="0"/>
            </a:endParaRPr>
          </a:p>
          <a:p>
            <a:pPr marL="0" indent="0">
              <a:buNone/>
            </a:pPr>
            <a:endParaRPr lang="en-US" altLang="ja-JP" dirty="0">
              <a:ea typeface="游明朝" panose="02020400000000000000" pitchFamily="18" charset="-128"/>
              <a:cs typeface="Times New Roman" panose="02020603050405020304" pitchFamily="18" charset="0"/>
            </a:endParaRPr>
          </a:p>
          <a:p>
            <a:pPr marL="0" indent="0">
              <a:buNone/>
            </a:pPr>
            <a:r>
              <a:rPr lang="ja-JP" altLang="en-US" dirty="0">
                <a:ea typeface="游明朝" panose="02020400000000000000" pitchFamily="18" charset="-128"/>
                <a:cs typeface="Times New Roman" panose="02020603050405020304" pitchFamily="18" charset="0"/>
              </a:rPr>
              <a:t>・</a:t>
            </a:r>
            <a:r>
              <a:rPr lang="en-US" altLang="ja-JP" dirty="0">
                <a:ea typeface="游明朝" panose="02020400000000000000" pitchFamily="18" charset="-128"/>
                <a:cs typeface="Times New Roman" panose="02020603050405020304" pitchFamily="18" charset="0"/>
              </a:rPr>
              <a:t>P</a:t>
            </a:r>
            <a:r>
              <a:rPr lang="ja-JP" altLang="en-US" dirty="0">
                <a:ea typeface="游明朝" panose="02020400000000000000" pitchFamily="18" charset="-128"/>
                <a:cs typeface="Times New Roman" panose="02020603050405020304" pitchFamily="18" charset="0"/>
              </a:rPr>
              <a:t>４～</a:t>
            </a:r>
            <a:r>
              <a:rPr lang="en-US" altLang="ja-JP" dirty="0">
                <a:ea typeface="游明朝" panose="02020400000000000000" pitchFamily="18" charset="-128"/>
                <a:cs typeface="Times New Roman" panose="02020603050405020304" pitchFamily="18" charset="0"/>
              </a:rPr>
              <a:t>P10</a:t>
            </a:r>
            <a:r>
              <a:rPr lang="ja-JP" altLang="en-US" dirty="0">
                <a:ea typeface="游明朝" panose="02020400000000000000" pitchFamily="18" charset="-128"/>
                <a:cs typeface="Times New Roman" panose="02020603050405020304" pitchFamily="18" charset="0"/>
              </a:rPr>
              <a:t>　</a:t>
            </a:r>
            <a:r>
              <a:rPr lang="ja-JP" altLang="en-US" dirty="0"/>
              <a:t>問３ ：どうして日本に原爆を投下したのでしょうか。</a:t>
            </a:r>
            <a:endParaRPr lang="en-US" altLang="ja-JP" dirty="0">
              <a:hlinkClick r:id="rId4"/>
            </a:endParaRPr>
          </a:p>
          <a:p>
            <a:pPr marL="0" indent="0">
              <a:buNone/>
            </a:pPr>
            <a:endParaRPr lang="en-US" altLang="ja-JP" dirty="0">
              <a:hlinkClick r:id="rId4"/>
            </a:endParaRPr>
          </a:p>
          <a:p>
            <a:pPr marL="0" indent="0">
              <a:buNone/>
            </a:pPr>
            <a:r>
              <a:rPr lang="ja-JP" altLang="en-US" dirty="0">
                <a:hlinkClick r:id="rId4"/>
              </a:rPr>
              <a:t>〇広島平和記念資料館 </a:t>
            </a:r>
            <a:r>
              <a:rPr lang="en-US" altLang="ja-JP" dirty="0">
                <a:hlinkClick r:id="rId4"/>
              </a:rPr>
              <a:t>(hpmmuseum.jp)</a:t>
            </a:r>
            <a:endParaRPr lang="en-US" altLang="ja-JP" dirty="0"/>
          </a:p>
          <a:p>
            <a:pPr marL="0" indent="0">
              <a:buNone/>
            </a:pPr>
            <a:r>
              <a:rPr lang="ja-JP" altLang="en-US" dirty="0">
                <a:ea typeface="游明朝" panose="02020400000000000000" pitchFamily="18" charset="-128"/>
                <a:cs typeface="Times New Roman" panose="02020603050405020304" pitchFamily="18" charset="0"/>
              </a:rPr>
              <a:t>・「５－１－２核兵器の危険性」</a:t>
            </a:r>
            <a:endParaRPr lang="en-US" altLang="ja-JP" dirty="0">
              <a:ea typeface="游明朝" panose="02020400000000000000" pitchFamily="18" charset="-128"/>
              <a:cs typeface="Times New Roman" panose="02020603050405020304" pitchFamily="18" charset="0"/>
            </a:endParaRPr>
          </a:p>
          <a:p>
            <a:pPr marL="0" indent="0">
              <a:buNone/>
            </a:pPr>
            <a:r>
              <a:rPr lang="ja-JP" altLang="en-US" dirty="0">
                <a:hlinkClick r:id="rId5"/>
              </a:rPr>
              <a:t>広島平和記念資料館 </a:t>
            </a:r>
            <a:r>
              <a:rPr lang="en-US" altLang="ja-JP" dirty="0">
                <a:hlinkClick r:id="rId5"/>
              </a:rPr>
              <a:t>| </a:t>
            </a:r>
            <a:r>
              <a:rPr lang="ja-JP" altLang="en-US" dirty="0">
                <a:hlinkClick r:id="rId5"/>
              </a:rPr>
              <a:t>展示を見る </a:t>
            </a:r>
            <a:r>
              <a:rPr lang="en-US" altLang="ja-JP" dirty="0">
                <a:hlinkClick r:id="rId5"/>
              </a:rPr>
              <a:t>| </a:t>
            </a:r>
            <a:r>
              <a:rPr lang="ja-JP" altLang="en-US" dirty="0">
                <a:hlinkClick r:id="rId5"/>
              </a:rPr>
              <a:t>常設展示 </a:t>
            </a:r>
            <a:r>
              <a:rPr lang="en-US" altLang="ja-JP" dirty="0">
                <a:hlinkClick r:id="rId5"/>
              </a:rPr>
              <a:t>| 5 </a:t>
            </a:r>
            <a:r>
              <a:rPr lang="ja-JP" altLang="en-US" dirty="0">
                <a:hlinkClick r:id="rId5"/>
              </a:rPr>
              <a:t>核兵器の危険性 </a:t>
            </a:r>
            <a:r>
              <a:rPr lang="en-US" altLang="ja-JP" dirty="0">
                <a:hlinkClick r:id="rId5"/>
              </a:rPr>
              <a:t>| 5-1 </a:t>
            </a:r>
            <a:r>
              <a:rPr lang="ja-JP" altLang="en-US" dirty="0">
                <a:hlinkClick r:id="rId5"/>
              </a:rPr>
              <a:t>原子爆弾の開発と投下 </a:t>
            </a:r>
            <a:r>
              <a:rPr lang="en-US" altLang="ja-JP" dirty="0">
                <a:hlinkClick r:id="rId5"/>
              </a:rPr>
              <a:t>| 5-1-2 </a:t>
            </a:r>
            <a:r>
              <a:rPr lang="ja-JP" altLang="en-US" dirty="0">
                <a:hlinkClick r:id="rId5"/>
              </a:rPr>
              <a:t>日本への投下 </a:t>
            </a:r>
            <a:r>
              <a:rPr lang="en-US" altLang="ja-JP" dirty="0">
                <a:hlinkClick r:id="rId5"/>
              </a:rPr>
              <a:t>(hpmmuseum.jp)</a:t>
            </a:r>
            <a:endParaRPr lang="en-US" altLang="ja-JP" dirty="0">
              <a:ea typeface="游明朝" panose="02020400000000000000" pitchFamily="18" charset="-128"/>
              <a:cs typeface="Times New Roman" panose="02020603050405020304" pitchFamily="18" charset="0"/>
            </a:endParaRPr>
          </a:p>
          <a:p>
            <a:pPr marL="0" indent="0">
              <a:buNone/>
            </a:pPr>
            <a:endParaRPr lang="en-US" altLang="ja-JP" dirty="0">
              <a:ea typeface="游明朝" panose="02020400000000000000" pitchFamily="18" charset="-128"/>
              <a:cs typeface="Times New Roman" panose="02020603050405020304" pitchFamily="18" charset="0"/>
            </a:endParaRPr>
          </a:p>
          <a:p>
            <a:pPr marL="0" indent="0">
              <a:buNone/>
            </a:pPr>
            <a:r>
              <a:rPr lang="ja-JP" altLang="en-US" kern="100" dirty="0">
                <a:effectLst/>
                <a:latin typeface="游明朝" panose="02020400000000000000" pitchFamily="18" charset="-128"/>
                <a:ea typeface="游明朝" panose="02020400000000000000" pitchFamily="18" charset="-128"/>
                <a:cs typeface="Times New Roman" panose="02020603050405020304" pitchFamily="18" charset="0"/>
              </a:rPr>
              <a:t>〇</a:t>
            </a:r>
            <a:r>
              <a:rPr lang="ja-JP" altLang="ja-JP" kern="100" dirty="0">
                <a:effectLst/>
                <a:latin typeface="游明朝" panose="02020400000000000000" pitchFamily="18" charset="-128"/>
                <a:ea typeface="游明朝" panose="02020400000000000000" pitchFamily="18" charset="-128"/>
                <a:cs typeface="Times New Roman" panose="02020603050405020304" pitchFamily="18" charset="0"/>
              </a:rPr>
              <a:t>ヒロシマ平和メディアセンター</a:t>
            </a:r>
            <a:r>
              <a:rPr lang="ja-JP" altLang="en-US" kern="100" dirty="0">
                <a:effectLst/>
                <a:latin typeface="游明朝" panose="02020400000000000000" pitchFamily="18" charset="-128"/>
                <a:ea typeface="游明朝" panose="02020400000000000000" pitchFamily="18" charset="-128"/>
                <a:cs typeface="Times New Roman" panose="02020603050405020304" pitchFamily="18" charset="0"/>
              </a:rPr>
              <a:t>（</a:t>
            </a:r>
            <a:r>
              <a:rPr lang="en-US" altLang="ja-JP" kern="100" dirty="0">
                <a:effectLst/>
                <a:latin typeface="游明朝" panose="02020400000000000000" pitchFamily="18" charset="-128"/>
                <a:ea typeface="游明朝" panose="02020400000000000000" pitchFamily="18" charset="-128"/>
                <a:cs typeface="Times New Roman" panose="02020603050405020304" pitchFamily="18" charset="0"/>
                <a:hlinkClick r:id="rId6"/>
              </a:rPr>
              <a:t>http://www.hiroshimapeacemedia.jp/</a:t>
            </a:r>
            <a:r>
              <a:rPr lang="ja-JP" altLang="en-US" kern="100" dirty="0">
                <a:effectLst/>
                <a:latin typeface="游明朝" panose="02020400000000000000" pitchFamily="18" charset="-128"/>
                <a:ea typeface="游明朝" panose="02020400000000000000" pitchFamily="18" charset="-128"/>
                <a:cs typeface="Times New Roman" panose="02020603050405020304" pitchFamily="18" charset="0"/>
              </a:rPr>
              <a:t>）</a:t>
            </a:r>
            <a:endParaRPr lang="en-US" altLang="ja-JP" kern="100" dirty="0">
              <a:effectLst/>
              <a:latin typeface="游明朝" panose="02020400000000000000" pitchFamily="18" charset="-128"/>
              <a:ea typeface="游明朝" panose="02020400000000000000" pitchFamily="18" charset="-128"/>
              <a:cs typeface="Times New Roman" panose="02020603050405020304" pitchFamily="18" charset="0"/>
            </a:endParaRPr>
          </a:p>
          <a:p>
            <a:pPr marL="0" indent="0">
              <a:buNone/>
            </a:pPr>
            <a:r>
              <a:rPr lang="ja-JP" altLang="en-US" kern="100" dirty="0">
                <a:latin typeface="游明朝" panose="02020400000000000000" pitchFamily="18" charset="-128"/>
                <a:ea typeface="游明朝" panose="02020400000000000000" pitchFamily="18" charset="-128"/>
                <a:cs typeface="Times New Roman" panose="02020603050405020304" pitchFamily="18" charset="0"/>
              </a:rPr>
              <a:t>　「ヒロシマを学ぶ」　→　</a:t>
            </a:r>
            <a:r>
              <a:rPr kumimoji="1" lang="ja-JP" altLang="en-US" dirty="0"/>
              <a:t>「</a:t>
            </a:r>
            <a:r>
              <a:rPr lang="ja-JP" altLang="en-US" dirty="0"/>
              <a:t>原爆・</a:t>
            </a:r>
            <a:r>
              <a:rPr kumimoji="1" lang="ja-JP" altLang="en-US" dirty="0"/>
              <a:t>核</a:t>
            </a:r>
            <a:r>
              <a:rPr kumimoji="1" lang="en-US" altLang="ja-JP" dirty="0"/>
              <a:t>Q</a:t>
            </a:r>
            <a:r>
              <a:rPr kumimoji="1" lang="ja-JP" altLang="en-US" dirty="0"/>
              <a:t>＆</a:t>
            </a:r>
            <a:r>
              <a:rPr kumimoji="1" lang="en-US" altLang="ja-JP" dirty="0"/>
              <a:t>A</a:t>
            </a:r>
            <a:r>
              <a:rPr kumimoji="1" lang="ja-JP" altLang="en-US" dirty="0"/>
              <a:t>」</a:t>
            </a:r>
            <a:endParaRPr kumimoji="1" lang="en-US" altLang="ja-JP" dirty="0"/>
          </a:p>
          <a:p>
            <a:pPr marL="0" indent="0">
              <a:buNone/>
            </a:pPr>
            <a:r>
              <a:rPr lang="ja-JP" altLang="en-US" dirty="0"/>
              <a:t>・</a:t>
            </a:r>
            <a:r>
              <a:rPr kumimoji="1" lang="ja-JP" altLang="en-US" dirty="0"/>
              <a:t>「なぜ原爆が投下されたのですか」</a:t>
            </a:r>
            <a:endParaRPr kumimoji="1" lang="en-US" altLang="ja-JP" dirty="0"/>
          </a:p>
          <a:p>
            <a:pPr marL="0" indent="0">
              <a:buNone/>
            </a:pPr>
            <a:r>
              <a:rPr lang="ja-JP" altLang="en-US" dirty="0"/>
              <a:t>・「関連記事」「ひろしま国８・６探検隊</a:t>
            </a:r>
            <a:r>
              <a:rPr lang="en-US" altLang="ja-JP" dirty="0"/>
              <a:t>『</a:t>
            </a:r>
            <a:r>
              <a:rPr lang="ja-JP" altLang="en-US" dirty="0"/>
              <a:t>原爆　何百万人もの命を救った</a:t>
            </a:r>
            <a:r>
              <a:rPr lang="en-US" altLang="ja-JP" dirty="0"/>
              <a:t>』</a:t>
            </a:r>
            <a:r>
              <a:rPr lang="ja-JP" altLang="en-US" dirty="0"/>
              <a:t>って本当？」</a:t>
            </a:r>
            <a:endParaRPr lang="en-US" altLang="ja-JP" dirty="0"/>
          </a:p>
          <a:p>
            <a:pPr marL="0" indent="0">
              <a:buNone/>
            </a:pPr>
            <a:endParaRPr kumimoji="1" lang="en-US" altLang="ja-JP" dirty="0"/>
          </a:p>
          <a:p>
            <a:endParaRPr kumimoji="1" lang="ja-JP" altLang="en-US" dirty="0"/>
          </a:p>
        </p:txBody>
      </p:sp>
    </p:spTree>
    <p:extLst>
      <p:ext uri="{BB962C8B-B14F-4D97-AF65-F5344CB8AC3E}">
        <p14:creationId xmlns:p14="http://schemas.microsoft.com/office/powerpoint/2010/main" val="180133457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EC91F6E-26EA-4616-991F-4E5AA84E85B6}"/>
              </a:ext>
            </a:extLst>
          </p:cNvPr>
          <p:cNvSpPr>
            <a:spLocks noGrp="1"/>
          </p:cNvSpPr>
          <p:nvPr>
            <p:ph type="title"/>
          </p:nvPr>
        </p:nvSpPr>
        <p:spPr/>
        <p:txBody>
          <a:bodyPr/>
          <a:lstStyle/>
          <a:p>
            <a:r>
              <a:rPr kumimoji="1" lang="ja-JP" altLang="en-US" dirty="0"/>
              <a:t>④日本への投下について</a:t>
            </a:r>
            <a:br>
              <a:rPr kumimoji="1" lang="en-US" altLang="ja-JP" dirty="0"/>
            </a:br>
            <a:r>
              <a:rPr kumimoji="1" lang="ja-JP" altLang="en-US" dirty="0"/>
              <a:t>　　・投下目的は何か</a:t>
            </a:r>
          </a:p>
        </p:txBody>
      </p:sp>
      <p:sp>
        <p:nvSpPr>
          <p:cNvPr id="3" name="コンテンツ プレースホルダー 2">
            <a:extLst>
              <a:ext uri="{FF2B5EF4-FFF2-40B4-BE49-F238E27FC236}">
                <a16:creationId xmlns:a16="http://schemas.microsoft.com/office/drawing/2014/main" id="{E3B5E660-5BB7-4A0B-8C7D-543243245B51}"/>
              </a:ext>
            </a:extLst>
          </p:cNvPr>
          <p:cNvSpPr>
            <a:spLocks noGrp="1"/>
          </p:cNvSpPr>
          <p:nvPr>
            <p:ph idx="1"/>
          </p:nvPr>
        </p:nvSpPr>
        <p:spPr>
          <a:xfrm>
            <a:off x="180622" y="1825625"/>
            <a:ext cx="9044341" cy="4225219"/>
          </a:xfrm>
        </p:spPr>
        <p:txBody>
          <a:bodyPr>
            <a:normAutofit/>
          </a:bodyPr>
          <a:lstStyle/>
          <a:p>
            <a:pPr marL="0" indent="0">
              <a:buNone/>
            </a:pPr>
            <a:r>
              <a:rPr lang="ja-JP" altLang="en-US" dirty="0">
                <a:ea typeface="游明朝" panose="02020400000000000000" pitchFamily="18" charset="-128"/>
                <a:cs typeface="Times New Roman" panose="02020603050405020304" pitchFamily="18" charset="0"/>
              </a:rPr>
              <a:t>〇広島平和教育研究所（</a:t>
            </a:r>
            <a:r>
              <a:rPr lang="en-US" altLang="ja-JP" dirty="0">
                <a:ea typeface="游明朝" panose="02020400000000000000" pitchFamily="18" charset="-128"/>
                <a:cs typeface="Times New Roman" panose="02020603050405020304" pitchFamily="18" charset="0"/>
                <a:hlinkClick r:id="rId2"/>
              </a:rPr>
              <a:t>http://www.hipe.jp</a:t>
            </a:r>
            <a:r>
              <a:rPr lang="en-US" altLang="ja-JP" dirty="0">
                <a:ea typeface="游明朝" panose="02020400000000000000" pitchFamily="18" charset="-128"/>
                <a:cs typeface="Times New Roman" panose="02020603050405020304" pitchFamily="18" charset="0"/>
              </a:rPr>
              <a:t>)</a:t>
            </a:r>
          </a:p>
          <a:p>
            <a:pPr marL="0" indent="0">
              <a:buNone/>
            </a:pPr>
            <a:r>
              <a:rPr lang="ja-JP" altLang="en-US" dirty="0">
                <a:ea typeface="游明朝" panose="02020400000000000000" pitchFamily="18" charset="-128"/>
                <a:cs typeface="Times New Roman" panose="02020603050405020304" pitchFamily="18" charset="0"/>
              </a:rPr>
              <a:t>「資料」　→　「原爆はなぜ投下されたか　一問一答」（</a:t>
            </a:r>
            <a:r>
              <a:rPr lang="en-US" altLang="ja-JP" dirty="0">
                <a:ea typeface="游明朝" panose="02020400000000000000" pitchFamily="18" charset="-128"/>
                <a:cs typeface="Times New Roman" panose="02020603050405020304" pitchFamily="18" charset="0"/>
              </a:rPr>
              <a:t>2008</a:t>
            </a:r>
            <a:r>
              <a:rPr lang="ja-JP" altLang="en-US" dirty="0">
                <a:ea typeface="游明朝" panose="02020400000000000000" pitchFamily="18" charset="-128"/>
                <a:cs typeface="Times New Roman" panose="02020603050405020304" pitchFamily="18" charset="0"/>
              </a:rPr>
              <a:t>）（</a:t>
            </a:r>
            <a:r>
              <a:rPr lang="en-US" altLang="ja-JP" dirty="0">
                <a:ea typeface="游明朝" panose="02020400000000000000" pitchFamily="18" charset="-128"/>
                <a:cs typeface="Times New Roman" panose="02020603050405020304" pitchFamily="18" charset="0"/>
                <a:hlinkClick r:id="rId3"/>
              </a:rPr>
              <a:t>http://www.hipe.jp/shiryou/naze.pdf</a:t>
            </a:r>
            <a:r>
              <a:rPr lang="ja-JP" altLang="en-US" dirty="0">
                <a:ea typeface="游明朝" panose="02020400000000000000" pitchFamily="18" charset="-128"/>
                <a:cs typeface="Times New Roman" panose="02020603050405020304" pitchFamily="18" charset="0"/>
              </a:rPr>
              <a:t>）</a:t>
            </a:r>
            <a:endParaRPr lang="en-US" altLang="ja-JP" dirty="0">
              <a:ea typeface="游明朝" panose="02020400000000000000" pitchFamily="18" charset="-128"/>
              <a:cs typeface="Times New Roman" panose="02020603050405020304" pitchFamily="18" charset="0"/>
            </a:endParaRPr>
          </a:p>
          <a:p>
            <a:pPr marL="0" indent="0">
              <a:buNone/>
            </a:pPr>
            <a:endParaRPr lang="en-US" altLang="ja-JP" dirty="0">
              <a:ea typeface="游明朝" panose="02020400000000000000" pitchFamily="18" charset="-128"/>
              <a:cs typeface="Times New Roman" panose="02020603050405020304" pitchFamily="18" charset="0"/>
            </a:endParaRPr>
          </a:p>
          <a:p>
            <a:pPr marL="0" indent="0">
              <a:buNone/>
            </a:pPr>
            <a:r>
              <a:rPr lang="ja-JP" altLang="en-US" dirty="0">
                <a:ea typeface="游明朝" panose="02020400000000000000" pitchFamily="18" charset="-128"/>
                <a:cs typeface="Times New Roman" panose="02020603050405020304" pitchFamily="18" charset="0"/>
              </a:rPr>
              <a:t>・</a:t>
            </a:r>
            <a:r>
              <a:rPr lang="en-US" altLang="ja-JP" dirty="0">
                <a:ea typeface="游明朝" panose="02020400000000000000" pitchFamily="18" charset="-128"/>
                <a:cs typeface="Times New Roman" panose="02020603050405020304" pitchFamily="18" charset="0"/>
              </a:rPr>
              <a:t>P</a:t>
            </a:r>
            <a:r>
              <a:rPr lang="ja-JP" altLang="en-US" dirty="0">
                <a:ea typeface="游明朝" panose="02020400000000000000" pitchFamily="18" charset="-128"/>
                <a:cs typeface="Times New Roman" panose="02020603050405020304" pitchFamily="18" charset="0"/>
              </a:rPr>
              <a:t>４～</a:t>
            </a:r>
            <a:r>
              <a:rPr lang="en-US" altLang="ja-JP" dirty="0">
                <a:ea typeface="游明朝" panose="02020400000000000000" pitchFamily="18" charset="-128"/>
                <a:cs typeface="Times New Roman" panose="02020603050405020304" pitchFamily="18" charset="0"/>
              </a:rPr>
              <a:t>P10</a:t>
            </a:r>
            <a:r>
              <a:rPr lang="ja-JP" altLang="en-US" dirty="0">
                <a:ea typeface="游明朝" panose="02020400000000000000" pitchFamily="18" charset="-128"/>
                <a:cs typeface="Times New Roman" panose="02020603050405020304" pitchFamily="18" charset="0"/>
              </a:rPr>
              <a:t>　</a:t>
            </a:r>
            <a:r>
              <a:rPr lang="ja-JP" altLang="en-US" dirty="0"/>
              <a:t>問３ ：どうして日本に原爆を投下したのでしょうか。</a:t>
            </a:r>
            <a:endParaRPr lang="en-US" altLang="ja-JP" dirty="0">
              <a:hlinkClick r:id="rId4"/>
            </a:endParaRPr>
          </a:p>
          <a:p>
            <a:pPr marL="0" indent="0">
              <a:buNone/>
            </a:pPr>
            <a:endParaRPr lang="en-US" altLang="ja-JP" dirty="0">
              <a:hlinkClick r:id="rId4"/>
            </a:endParaRPr>
          </a:p>
          <a:p>
            <a:endParaRPr kumimoji="1" lang="ja-JP" altLang="en-US" dirty="0"/>
          </a:p>
        </p:txBody>
      </p:sp>
    </p:spTree>
    <p:extLst>
      <p:ext uri="{BB962C8B-B14F-4D97-AF65-F5344CB8AC3E}">
        <p14:creationId xmlns:p14="http://schemas.microsoft.com/office/powerpoint/2010/main" val="110452928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コンテンツ プレースホルダー 4">
            <a:extLst>
              <a:ext uri="{FF2B5EF4-FFF2-40B4-BE49-F238E27FC236}">
                <a16:creationId xmlns:a16="http://schemas.microsoft.com/office/drawing/2014/main" id="{96CF76AD-72BD-4C58-A679-A571A2465231}"/>
              </a:ext>
            </a:extLst>
          </p:cNvPr>
          <p:cNvPicPr>
            <a:picLocks noGrp="1" noChangeAspect="1"/>
          </p:cNvPicPr>
          <p:nvPr>
            <p:ph idx="1"/>
          </p:nvPr>
        </p:nvPicPr>
        <p:blipFill rotWithShape="1">
          <a:blip r:embed="rId2"/>
          <a:srcRect l="36816" t="24133" r="36644" b="7647"/>
          <a:stretch/>
        </p:blipFill>
        <p:spPr>
          <a:xfrm>
            <a:off x="163567" y="365124"/>
            <a:ext cx="4405721" cy="6366979"/>
          </a:xfrm>
        </p:spPr>
      </p:pic>
      <p:pic>
        <p:nvPicPr>
          <p:cNvPr id="7" name="図 6">
            <a:extLst>
              <a:ext uri="{FF2B5EF4-FFF2-40B4-BE49-F238E27FC236}">
                <a16:creationId xmlns:a16="http://schemas.microsoft.com/office/drawing/2014/main" id="{7955B769-C123-4C99-9DDC-32C071A01713}"/>
              </a:ext>
            </a:extLst>
          </p:cNvPr>
          <p:cNvPicPr>
            <a:picLocks noChangeAspect="1"/>
          </p:cNvPicPr>
          <p:nvPr/>
        </p:nvPicPr>
        <p:blipFill rotWithShape="1">
          <a:blip r:embed="rId3"/>
          <a:srcRect l="37065" t="21048" r="37065" b="10705"/>
          <a:stretch/>
        </p:blipFill>
        <p:spPr>
          <a:xfrm>
            <a:off x="5086759" y="423384"/>
            <a:ext cx="4214192" cy="6250460"/>
          </a:xfrm>
          <a:prstGeom prst="rect">
            <a:avLst/>
          </a:prstGeom>
        </p:spPr>
      </p:pic>
    </p:spTree>
    <p:extLst>
      <p:ext uri="{BB962C8B-B14F-4D97-AF65-F5344CB8AC3E}">
        <p14:creationId xmlns:p14="http://schemas.microsoft.com/office/powerpoint/2010/main" val="296051275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162061A-AEF1-44CF-A1F0-E2884D48B471}"/>
              </a:ext>
            </a:extLst>
          </p:cNvPr>
          <p:cNvSpPr>
            <a:spLocks noGrp="1"/>
          </p:cNvSpPr>
          <p:nvPr>
            <p:ph type="title"/>
          </p:nvPr>
        </p:nvSpPr>
        <p:spPr/>
        <p:txBody>
          <a:bodyPr/>
          <a:lstStyle/>
          <a:p>
            <a:endParaRPr kumimoji="1" lang="ja-JP" altLang="en-US"/>
          </a:p>
        </p:txBody>
      </p:sp>
      <p:pic>
        <p:nvPicPr>
          <p:cNvPr id="9" name="図 8">
            <a:extLst>
              <a:ext uri="{FF2B5EF4-FFF2-40B4-BE49-F238E27FC236}">
                <a16:creationId xmlns:a16="http://schemas.microsoft.com/office/drawing/2014/main" id="{852196AA-4B54-497E-AB75-A2A96AC29C60}"/>
              </a:ext>
            </a:extLst>
          </p:cNvPr>
          <p:cNvPicPr>
            <a:picLocks noChangeAspect="1"/>
          </p:cNvPicPr>
          <p:nvPr/>
        </p:nvPicPr>
        <p:blipFill rotWithShape="1">
          <a:blip r:embed="rId2"/>
          <a:srcRect l="37174" t="16409" r="36413" b="16699"/>
          <a:stretch/>
        </p:blipFill>
        <p:spPr>
          <a:xfrm>
            <a:off x="567198" y="365126"/>
            <a:ext cx="4532783" cy="6454085"/>
          </a:xfrm>
          <a:prstGeom prst="rect">
            <a:avLst/>
          </a:prstGeom>
        </p:spPr>
      </p:pic>
      <p:pic>
        <p:nvPicPr>
          <p:cNvPr id="11" name="図 10">
            <a:extLst>
              <a:ext uri="{FF2B5EF4-FFF2-40B4-BE49-F238E27FC236}">
                <a16:creationId xmlns:a16="http://schemas.microsoft.com/office/drawing/2014/main" id="{13D7AE00-453F-4D02-9987-283DBEA72DD7}"/>
              </a:ext>
            </a:extLst>
          </p:cNvPr>
          <p:cNvPicPr>
            <a:picLocks noChangeAspect="1"/>
          </p:cNvPicPr>
          <p:nvPr/>
        </p:nvPicPr>
        <p:blipFill rotWithShape="1">
          <a:blip r:embed="rId3"/>
          <a:srcRect l="38152" t="24641" r="37174" b="6693"/>
          <a:stretch/>
        </p:blipFill>
        <p:spPr>
          <a:xfrm>
            <a:off x="5213821" y="365127"/>
            <a:ext cx="4124981" cy="6454084"/>
          </a:xfrm>
          <a:prstGeom prst="rect">
            <a:avLst/>
          </a:prstGeom>
        </p:spPr>
      </p:pic>
    </p:spTree>
    <p:extLst>
      <p:ext uri="{BB962C8B-B14F-4D97-AF65-F5344CB8AC3E}">
        <p14:creationId xmlns:p14="http://schemas.microsoft.com/office/powerpoint/2010/main" val="88808688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図 12">
            <a:extLst>
              <a:ext uri="{FF2B5EF4-FFF2-40B4-BE49-F238E27FC236}">
                <a16:creationId xmlns:a16="http://schemas.microsoft.com/office/drawing/2014/main" id="{5CC505F5-94C9-4183-B62C-C73AE8349DE3}"/>
              </a:ext>
            </a:extLst>
          </p:cNvPr>
          <p:cNvPicPr>
            <a:picLocks noChangeAspect="1"/>
          </p:cNvPicPr>
          <p:nvPr/>
        </p:nvPicPr>
        <p:blipFill rotWithShape="1">
          <a:blip r:embed="rId2"/>
          <a:srcRect l="37500" t="21436" r="36522" b="10319"/>
          <a:stretch/>
        </p:blipFill>
        <p:spPr>
          <a:xfrm>
            <a:off x="138855" y="171370"/>
            <a:ext cx="4411181" cy="6515260"/>
          </a:xfrm>
          <a:prstGeom prst="rect">
            <a:avLst/>
          </a:prstGeom>
        </p:spPr>
      </p:pic>
      <p:pic>
        <p:nvPicPr>
          <p:cNvPr id="15" name="図 14">
            <a:extLst>
              <a:ext uri="{FF2B5EF4-FFF2-40B4-BE49-F238E27FC236}">
                <a16:creationId xmlns:a16="http://schemas.microsoft.com/office/drawing/2014/main" id="{E9ED4105-742D-413F-B01A-B40659EC9B78}"/>
              </a:ext>
            </a:extLst>
          </p:cNvPr>
          <p:cNvPicPr>
            <a:picLocks noChangeAspect="1"/>
          </p:cNvPicPr>
          <p:nvPr/>
        </p:nvPicPr>
        <p:blipFill rotWithShape="1">
          <a:blip r:embed="rId3"/>
          <a:srcRect l="37826" t="20082" r="36739" b="68705"/>
          <a:stretch/>
        </p:blipFill>
        <p:spPr>
          <a:xfrm>
            <a:off x="4558038" y="943504"/>
            <a:ext cx="5347961" cy="1325563"/>
          </a:xfrm>
          <a:prstGeom prst="rect">
            <a:avLst/>
          </a:prstGeom>
        </p:spPr>
      </p:pic>
    </p:spTree>
    <p:extLst>
      <p:ext uri="{BB962C8B-B14F-4D97-AF65-F5344CB8AC3E}">
        <p14:creationId xmlns:p14="http://schemas.microsoft.com/office/powerpoint/2010/main" val="33685917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8BBE24A-8EF1-4B3F-A0BB-4B756DC65137}"/>
              </a:ext>
            </a:extLst>
          </p:cNvPr>
          <p:cNvSpPr>
            <a:spLocks noGrp="1"/>
          </p:cNvSpPr>
          <p:nvPr>
            <p:ph type="title"/>
          </p:nvPr>
        </p:nvSpPr>
        <p:spPr/>
        <p:txBody>
          <a:bodyPr/>
          <a:lstStyle/>
          <a:p>
            <a:r>
              <a:rPr lang="ja-JP" altLang="en-US" dirty="0"/>
              <a:t>①原爆の特徴　ア　熱線</a:t>
            </a:r>
            <a:endParaRPr kumimoji="1" lang="ja-JP" altLang="en-US" dirty="0"/>
          </a:p>
        </p:txBody>
      </p:sp>
      <p:sp>
        <p:nvSpPr>
          <p:cNvPr id="3" name="コンテンツ プレースホルダー 2">
            <a:extLst>
              <a:ext uri="{FF2B5EF4-FFF2-40B4-BE49-F238E27FC236}">
                <a16:creationId xmlns:a16="http://schemas.microsoft.com/office/drawing/2014/main" id="{6EE6369B-F98B-4585-BDDB-F7263810B584}"/>
              </a:ext>
            </a:extLst>
          </p:cNvPr>
          <p:cNvSpPr>
            <a:spLocks noGrp="1"/>
          </p:cNvSpPr>
          <p:nvPr>
            <p:ph idx="1"/>
          </p:nvPr>
        </p:nvSpPr>
        <p:spPr/>
        <p:txBody>
          <a:bodyPr/>
          <a:lstStyle/>
          <a:p>
            <a:r>
              <a:rPr lang="ja-JP" altLang="en-US" dirty="0">
                <a:hlinkClick r:id="rId2"/>
              </a:rPr>
              <a:t>広島市公式ホームページ </a:t>
            </a:r>
            <a:r>
              <a:rPr lang="en-US" altLang="ja-JP" dirty="0">
                <a:hlinkClick r:id="rId2"/>
              </a:rPr>
              <a:t>(hiroshima.lg.jp)</a:t>
            </a:r>
            <a:r>
              <a:rPr kumimoji="1" lang="ja-JP" altLang="en-US" dirty="0"/>
              <a:t>→「原爆・平和」→「被爆の実相・復興・被爆者援護法等」→</a:t>
            </a:r>
            <a:r>
              <a:rPr lang="ja-JP" altLang="en-US" dirty="0"/>
              <a:t>「原爆被害の概要」→</a:t>
            </a:r>
            <a:r>
              <a:rPr lang="ja-JP" altLang="en-US" dirty="0">
                <a:hlinkClick r:id="rId3"/>
              </a:rPr>
              <a:t>熱線による被害 </a:t>
            </a:r>
            <a:r>
              <a:rPr lang="en-US" altLang="ja-JP" dirty="0">
                <a:hlinkClick r:id="rId3"/>
              </a:rPr>
              <a:t>- </a:t>
            </a:r>
            <a:r>
              <a:rPr lang="ja-JP" altLang="en-US" dirty="0">
                <a:hlinkClick r:id="rId3"/>
              </a:rPr>
              <a:t>広島市公式ホームページ </a:t>
            </a:r>
            <a:r>
              <a:rPr lang="en-US" altLang="ja-JP" dirty="0">
                <a:hlinkClick r:id="rId3"/>
              </a:rPr>
              <a:t>(hiroshima.lg.jp)</a:t>
            </a:r>
            <a:endParaRPr lang="en-US" altLang="ja-JP" dirty="0"/>
          </a:p>
          <a:p>
            <a:endParaRPr lang="en-US" altLang="ja-JP" dirty="0"/>
          </a:p>
          <a:p>
            <a:r>
              <a:rPr lang="en-US" altLang="ja-JP" dirty="0">
                <a:hlinkClick r:id="rId3"/>
              </a:rPr>
              <a:t>https://www.city.hiroshima.lg.jp/soshiki/48/9402.html</a:t>
            </a:r>
            <a:endParaRPr lang="en-US" altLang="ja-JP" dirty="0"/>
          </a:p>
        </p:txBody>
      </p:sp>
    </p:spTree>
    <p:extLst>
      <p:ext uri="{BB962C8B-B14F-4D97-AF65-F5344CB8AC3E}">
        <p14:creationId xmlns:p14="http://schemas.microsoft.com/office/powerpoint/2010/main" val="108440618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EC91F6E-26EA-4616-991F-4E5AA84E85B6}"/>
              </a:ext>
            </a:extLst>
          </p:cNvPr>
          <p:cNvSpPr>
            <a:spLocks noGrp="1"/>
          </p:cNvSpPr>
          <p:nvPr>
            <p:ph type="title"/>
          </p:nvPr>
        </p:nvSpPr>
        <p:spPr/>
        <p:txBody>
          <a:bodyPr/>
          <a:lstStyle/>
          <a:p>
            <a:r>
              <a:rPr kumimoji="1" lang="ja-JP" altLang="en-US" dirty="0"/>
              <a:t>④日本への投下について</a:t>
            </a:r>
            <a:br>
              <a:rPr kumimoji="1" lang="en-US" altLang="ja-JP" dirty="0"/>
            </a:br>
            <a:r>
              <a:rPr kumimoji="1" lang="ja-JP" altLang="en-US" dirty="0"/>
              <a:t>　　・投下目的は何か</a:t>
            </a:r>
          </a:p>
        </p:txBody>
      </p:sp>
      <p:sp>
        <p:nvSpPr>
          <p:cNvPr id="3" name="コンテンツ プレースホルダー 2">
            <a:extLst>
              <a:ext uri="{FF2B5EF4-FFF2-40B4-BE49-F238E27FC236}">
                <a16:creationId xmlns:a16="http://schemas.microsoft.com/office/drawing/2014/main" id="{E3B5E660-5BB7-4A0B-8C7D-543243245B51}"/>
              </a:ext>
            </a:extLst>
          </p:cNvPr>
          <p:cNvSpPr>
            <a:spLocks noGrp="1"/>
          </p:cNvSpPr>
          <p:nvPr>
            <p:ph idx="1"/>
          </p:nvPr>
        </p:nvSpPr>
        <p:spPr>
          <a:xfrm>
            <a:off x="237067" y="1825625"/>
            <a:ext cx="9279465" cy="4371976"/>
          </a:xfrm>
        </p:spPr>
        <p:txBody>
          <a:bodyPr>
            <a:normAutofit fontScale="92500" lnSpcReduction="10000"/>
          </a:bodyPr>
          <a:lstStyle/>
          <a:p>
            <a:pPr marL="0" indent="0">
              <a:buNone/>
            </a:pPr>
            <a:r>
              <a:rPr lang="ja-JP" altLang="en-US" dirty="0">
                <a:hlinkClick r:id="rId2"/>
              </a:rPr>
              <a:t>〇広島平和記念資料館 </a:t>
            </a:r>
            <a:r>
              <a:rPr lang="en-US" altLang="ja-JP" dirty="0">
                <a:hlinkClick r:id="rId2"/>
              </a:rPr>
              <a:t>(hpmmuseum.jp)</a:t>
            </a:r>
            <a:endParaRPr lang="en-US" altLang="ja-JP" dirty="0"/>
          </a:p>
          <a:p>
            <a:pPr marL="0" indent="0">
              <a:buNone/>
            </a:pPr>
            <a:r>
              <a:rPr lang="ja-JP" altLang="en-US" dirty="0">
                <a:ea typeface="游明朝" panose="02020400000000000000" pitchFamily="18" charset="-128"/>
                <a:cs typeface="Times New Roman" panose="02020603050405020304" pitchFamily="18" charset="0"/>
              </a:rPr>
              <a:t>・〇広島平和記念資料館</a:t>
            </a:r>
            <a:r>
              <a:rPr lang="en-US" altLang="ja-JP" dirty="0">
                <a:ea typeface="游明朝" panose="02020400000000000000" pitchFamily="18" charset="-128"/>
                <a:cs typeface="Times New Roman" panose="02020603050405020304" pitchFamily="18" charset="0"/>
              </a:rPr>
              <a:t>HP</a:t>
            </a:r>
            <a:r>
              <a:rPr lang="ja-JP" altLang="en-US" dirty="0">
                <a:ea typeface="游明朝" panose="02020400000000000000" pitchFamily="18" charset="-128"/>
                <a:cs typeface="Times New Roman" panose="02020603050405020304" pitchFamily="18" charset="0"/>
              </a:rPr>
              <a:t>（</a:t>
            </a:r>
            <a:r>
              <a:rPr lang="en-US" altLang="ja-JP" dirty="0">
                <a:hlinkClick r:id="rId2"/>
              </a:rPr>
              <a:t> hpmmuseum.jp </a:t>
            </a:r>
            <a:r>
              <a:rPr lang="ja-JP" altLang="en-US" dirty="0"/>
              <a:t>）</a:t>
            </a:r>
            <a:r>
              <a:rPr lang="ja-JP" altLang="en-US" dirty="0">
                <a:ea typeface="游明朝" panose="02020400000000000000" pitchFamily="18" charset="-128"/>
                <a:cs typeface="Times New Roman" panose="02020603050405020304" pitchFamily="18" charset="0"/>
              </a:rPr>
              <a:t>　</a:t>
            </a:r>
            <a:endParaRPr lang="en-US" altLang="ja-JP" dirty="0">
              <a:ea typeface="游明朝" panose="02020400000000000000" pitchFamily="18" charset="-128"/>
              <a:cs typeface="Times New Roman" panose="02020603050405020304" pitchFamily="18" charset="0"/>
            </a:endParaRPr>
          </a:p>
          <a:p>
            <a:pPr marL="0" indent="0">
              <a:buNone/>
            </a:pPr>
            <a:r>
              <a:rPr lang="ja-JP" altLang="en-US" b="0" i="0" dirty="0">
                <a:solidFill>
                  <a:srgbClr val="333333"/>
                </a:solidFill>
                <a:effectLst/>
                <a:latin typeface="AvenirNextLTW01-Regular"/>
              </a:rPr>
              <a:t>「展示・催し物」→「常設展示」→「</a:t>
            </a:r>
            <a:r>
              <a:rPr lang="ja-JP" altLang="en-US" dirty="0">
                <a:solidFill>
                  <a:srgbClr val="333333"/>
                </a:solidFill>
                <a:latin typeface="AvenirNextLTW01-Regular"/>
                <a:ea typeface="游明朝" panose="02020400000000000000" pitchFamily="18" charset="-128"/>
                <a:cs typeface="Times New Roman" panose="02020603050405020304" pitchFamily="18" charset="0"/>
              </a:rPr>
              <a:t>５核兵器の危険性」→</a:t>
            </a:r>
            <a:endParaRPr lang="en-US" altLang="ja-JP" dirty="0">
              <a:solidFill>
                <a:srgbClr val="333333"/>
              </a:solidFill>
              <a:latin typeface="AvenirNextLTW01-Regular"/>
              <a:ea typeface="游明朝" panose="02020400000000000000" pitchFamily="18" charset="-128"/>
              <a:cs typeface="Times New Roman" panose="02020603050405020304" pitchFamily="18" charset="0"/>
            </a:endParaRPr>
          </a:p>
          <a:p>
            <a:pPr marL="0" indent="0">
              <a:buNone/>
            </a:pPr>
            <a:r>
              <a:rPr lang="ja-JP" altLang="en-US" dirty="0">
                <a:ea typeface="游明朝" panose="02020400000000000000" pitchFamily="18" charset="-128"/>
                <a:cs typeface="Times New Roman" panose="02020603050405020304" pitchFamily="18" charset="0"/>
              </a:rPr>
              <a:t>「５－１－２核兵器の危険性」</a:t>
            </a:r>
            <a:endParaRPr lang="en-US" altLang="ja-JP" dirty="0">
              <a:ea typeface="游明朝" panose="02020400000000000000" pitchFamily="18" charset="-128"/>
              <a:cs typeface="Times New Roman" panose="02020603050405020304" pitchFamily="18" charset="0"/>
            </a:endParaRPr>
          </a:p>
          <a:p>
            <a:pPr marL="0" indent="0">
              <a:buNone/>
            </a:pPr>
            <a:r>
              <a:rPr lang="ja-JP" altLang="en-US" dirty="0">
                <a:ea typeface="游明朝" panose="02020400000000000000" pitchFamily="18" charset="-128"/>
                <a:cs typeface="Times New Roman" panose="02020603050405020304" pitchFamily="18" charset="0"/>
              </a:rPr>
              <a:t>・「</a:t>
            </a:r>
            <a:r>
              <a:rPr lang="ja-JP" altLang="en-US" b="0" i="0" dirty="0">
                <a:solidFill>
                  <a:srgbClr val="333333"/>
                </a:solidFill>
                <a:effectLst/>
                <a:latin typeface="AvenirNextLTW01-Regular"/>
              </a:rPr>
              <a:t> 原子爆弾の開発と投下内の項目</a:t>
            </a:r>
            <a:r>
              <a:rPr lang="ja-JP" altLang="en-US" dirty="0">
                <a:ea typeface="游明朝" panose="02020400000000000000" pitchFamily="18" charset="-128"/>
                <a:cs typeface="Times New Roman" panose="02020603050405020304" pitchFamily="18" charset="0"/>
              </a:rPr>
              <a:t>」→「２日本への投下」</a:t>
            </a:r>
            <a:endParaRPr lang="en-US" altLang="ja-JP" dirty="0">
              <a:ea typeface="游明朝" panose="02020400000000000000" pitchFamily="18" charset="-128"/>
              <a:cs typeface="Times New Roman" panose="02020603050405020304" pitchFamily="18" charset="0"/>
            </a:endParaRPr>
          </a:p>
          <a:p>
            <a:pPr marL="0" indent="0">
              <a:buNone/>
            </a:pPr>
            <a:endParaRPr lang="en-US" altLang="ja-JP" dirty="0">
              <a:ea typeface="游明朝" panose="02020400000000000000" pitchFamily="18" charset="-128"/>
              <a:cs typeface="Times New Roman" panose="02020603050405020304" pitchFamily="18" charset="0"/>
            </a:endParaRPr>
          </a:p>
          <a:p>
            <a:pPr marL="0" indent="0">
              <a:buNone/>
            </a:pPr>
            <a:endParaRPr lang="en-US" altLang="ja-JP" dirty="0">
              <a:ea typeface="游明朝" panose="02020400000000000000" pitchFamily="18" charset="-128"/>
              <a:cs typeface="Times New Roman" panose="02020603050405020304" pitchFamily="18" charset="0"/>
            </a:endParaRPr>
          </a:p>
          <a:p>
            <a:pPr marL="0" indent="0">
              <a:buNone/>
            </a:pPr>
            <a:r>
              <a:rPr lang="ja-JP" altLang="en-US" dirty="0">
                <a:hlinkClick r:id="rId3"/>
              </a:rPr>
              <a:t>広島平和記念資料館 </a:t>
            </a:r>
            <a:r>
              <a:rPr lang="en-US" altLang="ja-JP" dirty="0">
                <a:hlinkClick r:id="rId3"/>
              </a:rPr>
              <a:t>| </a:t>
            </a:r>
            <a:r>
              <a:rPr lang="ja-JP" altLang="en-US" dirty="0">
                <a:hlinkClick r:id="rId3"/>
              </a:rPr>
              <a:t>展示を見る </a:t>
            </a:r>
            <a:r>
              <a:rPr lang="en-US" altLang="ja-JP" dirty="0">
                <a:hlinkClick r:id="rId3"/>
              </a:rPr>
              <a:t>| </a:t>
            </a:r>
            <a:r>
              <a:rPr lang="ja-JP" altLang="en-US" dirty="0">
                <a:hlinkClick r:id="rId3"/>
              </a:rPr>
              <a:t>常設展示 </a:t>
            </a:r>
            <a:r>
              <a:rPr lang="en-US" altLang="ja-JP" dirty="0">
                <a:hlinkClick r:id="rId3"/>
              </a:rPr>
              <a:t>| 5 </a:t>
            </a:r>
            <a:r>
              <a:rPr lang="ja-JP" altLang="en-US" dirty="0">
                <a:hlinkClick r:id="rId3"/>
              </a:rPr>
              <a:t>核兵器の危険性 </a:t>
            </a:r>
            <a:r>
              <a:rPr lang="en-US" altLang="ja-JP" dirty="0">
                <a:hlinkClick r:id="rId3"/>
              </a:rPr>
              <a:t>| 5-1 </a:t>
            </a:r>
            <a:r>
              <a:rPr lang="ja-JP" altLang="en-US" dirty="0">
                <a:hlinkClick r:id="rId3"/>
              </a:rPr>
              <a:t>原子爆弾の開発と投下 </a:t>
            </a:r>
            <a:r>
              <a:rPr lang="en-US" altLang="ja-JP" dirty="0">
                <a:hlinkClick r:id="rId3"/>
              </a:rPr>
              <a:t>| 5-1-2 </a:t>
            </a:r>
            <a:r>
              <a:rPr lang="ja-JP" altLang="en-US" dirty="0">
                <a:hlinkClick r:id="rId3"/>
              </a:rPr>
              <a:t>日本への投下 </a:t>
            </a:r>
            <a:r>
              <a:rPr lang="en-US" altLang="ja-JP" dirty="0">
                <a:hlinkClick r:id="rId3"/>
              </a:rPr>
              <a:t>(hpmmuseum.jp)</a:t>
            </a:r>
            <a:endParaRPr lang="en-US" altLang="ja-JP" dirty="0">
              <a:ea typeface="游明朝" panose="02020400000000000000" pitchFamily="18" charset="-128"/>
              <a:cs typeface="Times New Roman" panose="02020603050405020304" pitchFamily="18" charset="0"/>
            </a:endParaRPr>
          </a:p>
          <a:p>
            <a:pPr marL="0" indent="0">
              <a:buNone/>
            </a:pPr>
            <a:endParaRPr lang="en-US" altLang="ja-JP" dirty="0">
              <a:ea typeface="游明朝" panose="02020400000000000000" pitchFamily="18" charset="-128"/>
              <a:cs typeface="Times New Roman" panose="02020603050405020304" pitchFamily="18" charset="0"/>
            </a:endParaRPr>
          </a:p>
          <a:p>
            <a:pPr marL="0" indent="0">
              <a:buNone/>
            </a:pPr>
            <a:endParaRPr kumimoji="1" lang="en-US" altLang="ja-JP" dirty="0"/>
          </a:p>
          <a:p>
            <a:endParaRPr kumimoji="1" lang="ja-JP" altLang="en-US" dirty="0"/>
          </a:p>
        </p:txBody>
      </p:sp>
    </p:spTree>
    <p:extLst>
      <p:ext uri="{BB962C8B-B14F-4D97-AF65-F5344CB8AC3E}">
        <p14:creationId xmlns:p14="http://schemas.microsoft.com/office/powerpoint/2010/main" val="411262621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8510DF96-118F-46E2-80B7-094BA9655295}"/>
              </a:ext>
            </a:extLst>
          </p:cNvPr>
          <p:cNvPicPr>
            <a:picLocks noChangeAspect="1"/>
          </p:cNvPicPr>
          <p:nvPr/>
        </p:nvPicPr>
        <p:blipFill rotWithShape="1">
          <a:blip r:embed="rId2"/>
          <a:srcRect l="26631" t="11769" r="26956" b="21532"/>
          <a:stretch/>
        </p:blipFill>
        <p:spPr>
          <a:xfrm>
            <a:off x="634755" y="108472"/>
            <a:ext cx="8067336" cy="6518105"/>
          </a:xfrm>
          <a:prstGeom prst="rect">
            <a:avLst/>
          </a:prstGeom>
        </p:spPr>
      </p:pic>
    </p:spTree>
    <p:extLst>
      <p:ext uri="{BB962C8B-B14F-4D97-AF65-F5344CB8AC3E}">
        <p14:creationId xmlns:p14="http://schemas.microsoft.com/office/powerpoint/2010/main" val="144437991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EC91F6E-26EA-4616-991F-4E5AA84E85B6}"/>
              </a:ext>
            </a:extLst>
          </p:cNvPr>
          <p:cNvSpPr>
            <a:spLocks noGrp="1"/>
          </p:cNvSpPr>
          <p:nvPr>
            <p:ph type="title"/>
          </p:nvPr>
        </p:nvSpPr>
        <p:spPr/>
        <p:txBody>
          <a:bodyPr/>
          <a:lstStyle/>
          <a:p>
            <a:r>
              <a:rPr kumimoji="1" lang="ja-JP" altLang="en-US" dirty="0"/>
              <a:t>④日本への投下について</a:t>
            </a:r>
            <a:br>
              <a:rPr kumimoji="1" lang="en-US" altLang="ja-JP" dirty="0"/>
            </a:br>
            <a:r>
              <a:rPr kumimoji="1" lang="ja-JP" altLang="en-US" dirty="0"/>
              <a:t>　　・投下目標はどこか</a:t>
            </a:r>
          </a:p>
        </p:txBody>
      </p:sp>
      <p:sp>
        <p:nvSpPr>
          <p:cNvPr id="3" name="コンテンツ プレースホルダー 2">
            <a:extLst>
              <a:ext uri="{FF2B5EF4-FFF2-40B4-BE49-F238E27FC236}">
                <a16:creationId xmlns:a16="http://schemas.microsoft.com/office/drawing/2014/main" id="{E3B5E660-5BB7-4A0B-8C7D-543243245B51}"/>
              </a:ext>
            </a:extLst>
          </p:cNvPr>
          <p:cNvSpPr>
            <a:spLocks noGrp="1"/>
          </p:cNvSpPr>
          <p:nvPr>
            <p:ph idx="1"/>
          </p:nvPr>
        </p:nvSpPr>
        <p:spPr/>
        <p:txBody>
          <a:bodyPr>
            <a:normAutofit/>
          </a:bodyPr>
          <a:lstStyle/>
          <a:p>
            <a:pPr marL="0" indent="0">
              <a:buNone/>
            </a:pPr>
            <a:r>
              <a:rPr lang="ja-JP" altLang="en-US" kern="100" dirty="0">
                <a:effectLst/>
                <a:latin typeface="游明朝" panose="02020400000000000000" pitchFamily="18" charset="-128"/>
                <a:ea typeface="游明朝" panose="02020400000000000000" pitchFamily="18" charset="-128"/>
                <a:cs typeface="Times New Roman" panose="02020603050405020304" pitchFamily="18" charset="0"/>
              </a:rPr>
              <a:t>〇</a:t>
            </a:r>
            <a:r>
              <a:rPr lang="ja-JP" altLang="ja-JP" kern="100" dirty="0">
                <a:effectLst/>
                <a:latin typeface="游明朝" panose="02020400000000000000" pitchFamily="18" charset="-128"/>
                <a:ea typeface="游明朝" panose="02020400000000000000" pitchFamily="18" charset="-128"/>
                <a:cs typeface="Times New Roman" panose="02020603050405020304" pitchFamily="18" charset="0"/>
              </a:rPr>
              <a:t>ヒロシマ平和メディアセンター</a:t>
            </a:r>
            <a:r>
              <a:rPr lang="ja-JP" altLang="en-US" kern="100" dirty="0">
                <a:effectLst/>
                <a:latin typeface="游明朝" panose="02020400000000000000" pitchFamily="18" charset="-128"/>
                <a:ea typeface="游明朝" panose="02020400000000000000" pitchFamily="18" charset="-128"/>
                <a:cs typeface="Times New Roman" panose="02020603050405020304" pitchFamily="18" charset="0"/>
              </a:rPr>
              <a:t>（</a:t>
            </a:r>
            <a:r>
              <a:rPr lang="en-US" altLang="ja-JP" kern="100" dirty="0">
                <a:effectLst/>
                <a:latin typeface="游明朝" panose="02020400000000000000" pitchFamily="18" charset="-128"/>
                <a:ea typeface="游明朝" panose="02020400000000000000" pitchFamily="18" charset="-128"/>
                <a:cs typeface="Times New Roman" panose="02020603050405020304" pitchFamily="18" charset="0"/>
                <a:hlinkClick r:id="rId2"/>
              </a:rPr>
              <a:t>http://www.hiroshimapeacemedia.jp/</a:t>
            </a:r>
            <a:r>
              <a:rPr lang="ja-JP" altLang="en-US" kern="100" dirty="0">
                <a:effectLst/>
                <a:latin typeface="游明朝" panose="02020400000000000000" pitchFamily="18" charset="-128"/>
                <a:ea typeface="游明朝" panose="02020400000000000000" pitchFamily="18" charset="-128"/>
                <a:cs typeface="Times New Roman" panose="02020603050405020304" pitchFamily="18" charset="0"/>
              </a:rPr>
              <a:t>）</a:t>
            </a:r>
            <a:endParaRPr lang="en-US" altLang="ja-JP" kern="100" dirty="0">
              <a:effectLst/>
              <a:latin typeface="游明朝" panose="02020400000000000000" pitchFamily="18" charset="-128"/>
              <a:ea typeface="游明朝" panose="02020400000000000000" pitchFamily="18" charset="-128"/>
              <a:cs typeface="Times New Roman" panose="02020603050405020304" pitchFamily="18" charset="0"/>
            </a:endParaRPr>
          </a:p>
          <a:p>
            <a:pPr marL="0" indent="0">
              <a:buNone/>
            </a:pPr>
            <a:r>
              <a:rPr lang="ja-JP" altLang="en-US" kern="100" dirty="0">
                <a:latin typeface="游明朝" panose="02020400000000000000" pitchFamily="18" charset="-128"/>
                <a:ea typeface="游明朝" panose="02020400000000000000" pitchFamily="18" charset="-128"/>
                <a:cs typeface="Times New Roman" panose="02020603050405020304" pitchFamily="18" charset="0"/>
              </a:rPr>
              <a:t>　「ヒロシマを学ぶ」　→　</a:t>
            </a:r>
            <a:r>
              <a:rPr kumimoji="1" lang="ja-JP" altLang="en-US" dirty="0"/>
              <a:t>「</a:t>
            </a:r>
            <a:r>
              <a:rPr lang="ja-JP" altLang="en-US" dirty="0"/>
              <a:t>原爆・</a:t>
            </a:r>
            <a:r>
              <a:rPr kumimoji="1" lang="ja-JP" altLang="en-US" dirty="0"/>
              <a:t>核</a:t>
            </a:r>
            <a:r>
              <a:rPr kumimoji="1" lang="en-US" altLang="ja-JP" dirty="0"/>
              <a:t>Q</a:t>
            </a:r>
            <a:r>
              <a:rPr kumimoji="1" lang="ja-JP" altLang="en-US" dirty="0"/>
              <a:t>＆</a:t>
            </a:r>
            <a:r>
              <a:rPr kumimoji="1" lang="en-US" altLang="ja-JP" dirty="0"/>
              <a:t>A</a:t>
            </a:r>
            <a:r>
              <a:rPr kumimoji="1" lang="ja-JP" altLang="en-US" dirty="0"/>
              <a:t>」</a:t>
            </a:r>
            <a:r>
              <a:rPr lang="ja-JP" altLang="en-US" dirty="0"/>
              <a:t>　→　</a:t>
            </a:r>
            <a:r>
              <a:rPr kumimoji="1" lang="ja-JP" altLang="en-US" dirty="0"/>
              <a:t>「なぜ原爆が投下されたのですか」</a:t>
            </a:r>
            <a:r>
              <a:rPr lang="ja-JP" altLang="en-US" dirty="0">
                <a:hlinkClick r:id="rId3"/>
              </a:rPr>
              <a:t>原爆・核</a:t>
            </a:r>
            <a:r>
              <a:rPr lang="en-US" altLang="ja-JP" dirty="0">
                <a:hlinkClick r:id="rId3"/>
              </a:rPr>
              <a:t>Q</a:t>
            </a:r>
            <a:r>
              <a:rPr lang="ja-JP" altLang="en-US" dirty="0">
                <a:hlinkClick r:id="rId3"/>
              </a:rPr>
              <a:t>＆</a:t>
            </a:r>
            <a:r>
              <a:rPr lang="en-US" altLang="ja-JP" dirty="0">
                <a:hlinkClick r:id="rId3"/>
              </a:rPr>
              <a:t>A | </a:t>
            </a:r>
            <a:r>
              <a:rPr lang="ja-JP" altLang="en-US" dirty="0">
                <a:hlinkClick r:id="rId3"/>
              </a:rPr>
              <a:t>ヒロシマ平和メディアセンター </a:t>
            </a:r>
            <a:r>
              <a:rPr lang="en-US" altLang="ja-JP" dirty="0">
                <a:hlinkClick r:id="rId3"/>
              </a:rPr>
              <a:t>(hiroshimapeacemedia.jp)</a:t>
            </a:r>
            <a:endParaRPr kumimoji="1" lang="en-US" altLang="ja-JP" dirty="0"/>
          </a:p>
          <a:p>
            <a:pPr marL="0" indent="0">
              <a:buNone/>
            </a:pPr>
            <a:endParaRPr kumimoji="1" lang="en-US" altLang="ja-JP" dirty="0"/>
          </a:p>
          <a:p>
            <a:endParaRPr kumimoji="1" lang="ja-JP" altLang="en-US" dirty="0"/>
          </a:p>
        </p:txBody>
      </p:sp>
    </p:spTree>
    <p:extLst>
      <p:ext uri="{BB962C8B-B14F-4D97-AF65-F5344CB8AC3E}">
        <p14:creationId xmlns:p14="http://schemas.microsoft.com/office/powerpoint/2010/main" val="18609659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コンテンツ プレースホルダー 4">
            <a:extLst>
              <a:ext uri="{FF2B5EF4-FFF2-40B4-BE49-F238E27FC236}">
                <a16:creationId xmlns:a16="http://schemas.microsoft.com/office/drawing/2014/main" id="{5302DB38-172B-4D10-AABE-56ED22324CBE}"/>
              </a:ext>
            </a:extLst>
          </p:cNvPr>
          <p:cNvPicPr>
            <a:picLocks noGrp="1" noChangeAspect="1"/>
          </p:cNvPicPr>
          <p:nvPr>
            <p:ph idx="1"/>
          </p:nvPr>
        </p:nvPicPr>
        <p:blipFill rotWithShape="1">
          <a:blip r:embed="rId2"/>
          <a:srcRect l="24084" t="16210" r="38396" b="6430"/>
          <a:stretch/>
        </p:blipFill>
        <p:spPr>
          <a:xfrm>
            <a:off x="1459391" y="365126"/>
            <a:ext cx="5388671" cy="6246633"/>
          </a:xfrm>
        </p:spPr>
      </p:pic>
    </p:spTree>
    <p:extLst>
      <p:ext uri="{BB962C8B-B14F-4D97-AF65-F5344CB8AC3E}">
        <p14:creationId xmlns:p14="http://schemas.microsoft.com/office/powerpoint/2010/main" val="289594389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FE75C18-A1F4-43EC-92B8-F6D613A4B902}"/>
              </a:ext>
            </a:extLst>
          </p:cNvPr>
          <p:cNvSpPr>
            <a:spLocks noGrp="1"/>
          </p:cNvSpPr>
          <p:nvPr>
            <p:ph type="title"/>
          </p:nvPr>
        </p:nvSpPr>
        <p:spPr/>
        <p:txBody>
          <a:bodyPr/>
          <a:lstStyle/>
          <a:p>
            <a:r>
              <a:rPr kumimoji="1" lang="ja-JP" altLang="en-US" dirty="0"/>
              <a:t>⑤原爆投下までのアメリカの動き</a:t>
            </a:r>
          </a:p>
        </p:txBody>
      </p:sp>
      <p:sp>
        <p:nvSpPr>
          <p:cNvPr id="3" name="コンテンツ プレースホルダー 2">
            <a:extLst>
              <a:ext uri="{FF2B5EF4-FFF2-40B4-BE49-F238E27FC236}">
                <a16:creationId xmlns:a16="http://schemas.microsoft.com/office/drawing/2014/main" id="{77245767-9B3D-4110-8802-E86AD0E736BB}"/>
              </a:ext>
            </a:extLst>
          </p:cNvPr>
          <p:cNvSpPr>
            <a:spLocks noGrp="1"/>
          </p:cNvSpPr>
          <p:nvPr>
            <p:ph idx="1"/>
          </p:nvPr>
        </p:nvSpPr>
        <p:spPr>
          <a:xfrm>
            <a:off x="474134" y="1825625"/>
            <a:ext cx="9211734" cy="4338108"/>
          </a:xfrm>
        </p:spPr>
        <p:txBody>
          <a:bodyPr>
            <a:normAutofit/>
          </a:bodyPr>
          <a:lstStyle/>
          <a:p>
            <a:pPr marL="0" indent="0">
              <a:buNone/>
            </a:pPr>
            <a:r>
              <a:rPr lang="ja-JP" altLang="en-US" dirty="0">
                <a:ea typeface="游明朝" panose="02020400000000000000" pitchFamily="18" charset="-128"/>
                <a:cs typeface="Times New Roman" panose="02020603050405020304" pitchFamily="18" charset="0"/>
              </a:rPr>
              <a:t>〇広島平和教育研究所（</a:t>
            </a:r>
            <a:r>
              <a:rPr lang="en-US" altLang="ja-JP" dirty="0">
                <a:ea typeface="游明朝" panose="02020400000000000000" pitchFamily="18" charset="-128"/>
                <a:cs typeface="Times New Roman" panose="02020603050405020304" pitchFamily="18" charset="0"/>
                <a:hlinkClick r:id="rId2"/>
              </a:rPr>
              <a:t>http://www.hipe.jp</a:t>
            </a:r>
            <a:r>
              <a:rPr lang="en-US" altLang="ja-JP" dirty="0">
                <a:ea typeface="游明朝" panose="02020400000000000000" pitchFamily="18" charset="-128"/>
                <a:cs typeface="Times New Roman" panose="02020603050405020304" pitchFamily="18" charset="0"/>
              </a:rPr>
              <a:t>)</a:t>
            </a:r>
          </a:p>
          <a:p>
            <a:pPr marL="0" indent="0">
              <a:buNone/>
            </a:pPr>
            <a:r>
              <a:rPr lang="ja-JP" altLang="en-US" dirty="0">
                <a:ea typeface="游明朝" panose="02020400000000000000" pitchFamily="18" charset="-128"/>
                <a:cs typeface="Times New Roman" panose="02020603050405020304" pitchFamily="18" charset="0"/>
              </a:rPr>
              <a:t>「資料」　→　「原爆はなぜ投下されたか　一問一答」（</a:t>
            </a:r>
            <a:r>
              <a:rPr lang="en-US" altLang="ja-JP" dirty="0">
                <a:ea typeface="游明朝" panose="02020400000000000000" pitchFamily="18" charset="-128"/>
                <a:cs typeface="Times New Roman" panose="02020603050405020304" pitchFamily="18" charset="0"/>
              </a:rPr>
              <a:t>2008</a:t>
            </a:r>
            <a:r>
              <a:rPr lang="ja-JP" altLang="en-US" dirty="0">
                <a:ea typeface="游明朝" panose="02020400000000000000" pitchFamily="18" charset="-128"/>
                <a:cs typeface="Times New Roman" panose="02020603050405020304" pitchFamily="18" charset="0"/>
              </a:rPr>
              <a:t>）（</a:t>
            </a:r>
            <a:r>
              <a:rPr lang="en-US" altLang="ja-JP" dirty="0">
                <a:ea typeface="游明朝" panose="02020400000000000000" pitchFamily="18" charset="-128"/>
                <a:cs typeface="Times New Roman" panose="02020603050405020304" pitchFamily="18" charset="0"/>
                <a:hlinkClick r:id="rId3"/>
              </a:rPr>
              <a:t>http://www.hipe.jp/shiryou/naze.pdf</a:t>
            </a:r>
            <a:r>
              <a:rPr lang="ja-JP" altLang="en-US" dirty="0">
                <a:ea typeface="游明朝" panose="02020400000000000000" pitchFamily="18" charset="-128"/>
                <a:cs typeface="Times New Roman" panose="02020603050405020304" pitchFamily="18" charset="0"/>
              </a:rPr>
              <a:t>）</a:t>
            </a:r>
            <a:endParaRPr lang="en-US" altLang="ja-JP" dirty="0">
              <a:ea typeface="游明朝" panose="02020400000000000000" pitchFamily="18" charset="-128"/>
              <a:cs typeface="Times New Roman" panose="02020603050405020304" pitchFamily="18" charset="0"/>
            </a:endParaRPr>
          </a:p>
          <a:p>
            <a:pPr marL="0" indent="0">
              <a:buNone/>
            </a:pPr>
            <a:r>
              <a:rPr lang="ja-JP" altLang="en-US" dirty="0">
                <a:ea typeface="游明朝" panose="02020400000000000000" pitchFamily="18" charset="-128"/>
                <a:cs typeface="Times New Roman" panose="02020603050405020304" pitchFamily="18" charset="0"/>
              </a:rPr>
              <a:t>・</a:t>
            </a:r>
            <a:r>
              <a:rPr lang="en-US" altLang="ja-JP" dirty="0">
                <a:ea typeface="游明朝" panose="02020400000000000000" pitchFamily="18" charset="-128"/>
                <a:cs typeface="Times New Roman" panose="02020603050405020304" pitchFamily="18" charset="0"/>
              </a:rPr>
              <a:t>P</a:t>
            </a:r>
            <a:r>
              <a:rPr lang="ja-JP" altLang="en-US" dirty="0">
                <a:ea typeface="游明朝" panose="02020400000000000000" pitchFamily="18" charset="-128"/>
                <a:cs typeface="Times New Roman" panose="02020603050405020304" pitchFamily="18" charset="0"/>
              </a:rPr>
              <a:t>９　</a:t>
            </a:r>
            <a:r>
              <a:rPr lang="ja-JP" altLang="en-US" dirty="0"/>
              <a:t>問３ ：どうして日本に原爆を投下したのでしょうか。③人体実験説</a:t>
            </a:r>
            <a:endParaRPr lang="en-US" altLang="ja-JP" dirty="0">
              <a:ea typeface="游明朝" panose="02020400000000000000" pitchFamily="18" charset="-128"/>
              <a:cs typeface="Times New Roman" panose="02020603050405020304" pitchFamily="18" charset="0"/>
            </a:endParaRPr>
          </a:p>
          <a:p>
            <a:pPr marL="0" indent="0">
              <a:buNone/>
            </a:pPr>
            <a:r>
              <a:rPr lang="ja-JP" altLang="en-US" dirty="0">
                <a:ea typeface="游明朝" panose="02020400000000000000" pitchFamily="18" charset="-128"/>
                <a:cs typeface="Times New Roman" panose="02020603050405020304" pitchFamily="18" charset="0"/>
              </a:rPr>
              <a:t>・</a:t>
            </a:r>
            <a:r>
              <a:rPr lang="en-US" altLang="ja-JP" dirty="0">
                <a:ea typeface="游明朝" panose="02020400000000000000" pitchFamily="18" charset="-128"/>
                <a:cs typeface="Times New Roman" panose="02020603050405020304" pitchFamily="18" charset="0"/>
              </a:rPr>
              <a:t>P11</a:t>
            </a:r>
            <a:r>
              <a:rPr lang="ja-JP" altLang="en-US" dirty="0">
                <a:ea typeface="游明朝" panose="02020400000000000000" pitchFamily="18" charset="-128"/>
                <a:cs typeface="Times New Roman" panose="02020603050405020304" pitchFamily="18" charset="0"/>
              </a:rPr>
              <a:t>～</a:t>
            </a:r>
            <a:r>
              <a:rPr lang="en-US" altLang="ja-JP" dirty="0">
                <a:ea typeface="游明朝" panose="02020400000000000000" pitchFamily="18" charset="-128"/>
                <a:cs typeface="Times New Roman" panose="02020603050405020304" pitchFamily="18" charset="0"/>
              </a:rPr>
              <a:t>P13</a:t>
            </a:r>
            <a:r>
              <a:rPr lang="ja-JP" altLang="en-US" dirty="0">
                <a:ea typeface="游明朝" panose="02020400000000000000" pitchFamily="18" charset="-128"/>
                <a:cs typeface="Times New Roman" panose="02020603050405020304" pitchFamily="18" charset="0"/>
              </a:rPr>
              <a:t>　</a:t>
            </a:r>
            <a:r>
              <a:rPr lang="ja-JP" altLang="en-US" dirty="0"/>
              <a:t>問５ ：原爆投下目標はどうやって決めたのでしょうか。 　　① どうして日本なのでしょうか。② どうして広島なのでしょうか。</a:t>
            </a:r>
            <a:endParaRPr lang="en-US" altLang="ja-JP" dirty="0"/>
          </a:p>
          <a:p>
            <a:pPr marL="0" indent="0">
              <a:buNone/>
            </a:pPr>
            <a:endParaRPr lang="en-US" altLang="ja-JP" dirty="0">
              <a:hlinkClick r:id="rId4"/>
            </a:endParaRPr>
          </a:p>
          <a:p>
            <a:pPr marL="0" indent="0">
              <a:buNone/>
            </a:pPr>
            <a:endParaRPr kumimoji="1" lang="en-US" altLang="ja-JP" dirty="0"/>
          </a:p>
          <a:p>
            <a:pPr marL="0" indent="0">
              <a:buNone/>
            </a:pPr>
            <a:endParaRPr kumimoji="1" lang="ja-JP" altLang="en-US" dirty="0"/>
          </a:p>
        </p:txBody>
      </p:sp>
    </p:spTree>
    <p:extLst>
      <p:ext uri="{BB962C8B-B14F-4D97-AF65-F5344CB8AC3E}">
        <p14:creationId xmlns:p14="http://schemas.microsoft.com/office/powerpoint/2010/main" val="263082302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コンテンツ プレースホルダー 4">
            <a:extLst>
              <a:ext uri="{FF2B5EF4-FFF2-40B4-BE49-F238E27FC236}">
                <a16:creationId xmlns:a16="http://schemas.microsoft.com/office/drawing/2014/main" id="{ED943B82-A40B-4871-BBC2-4AFE578AAE27}"/>
              </a:ext>
            </a:extLst>
          </p:cNvPr>
          <p:cNvPicPr>
            <a:picLocks noGrp="1" noChangeAspect="1"/>
          </p:cNvPicPr>
          <p:nvPr>
            <p:ph idx="1"/>
          </p:nvPr>
        </p:nvPicPr>
        <p:blipFill rotWithShape="1">
          <a:blip r:embed="rId2"/>
          <a:srcRect l="38699" t="29919" r="37671" b="24094"/>
          <a:stretch/>
        </p:blipFill>
        <p:spPr>
          <a:xfrm>
            <a:off x="463840" y="365127"/>
            <a:ext cx="3221392" cy="3524854"/>
          </a:xfrm>
        </p:spPr>
      </p:pic>
      <p:pic>
        <p:nvPicPr>
          <p:cNvPr id="7" name="図 6">
            <a:extLst>
              <a:ext uri="{FF2B5EF4-FFF2-40B4-BE49-F238E27FC236}">
                <a16:creationId xmlns:a16="http://schemas.microsoft.com/office/drawing/2014/main" id="{0FEEE653-C9D8-4004-A30E-FCD5D874DF86}"/>
              </a:ext>
            </a:extLst>
          </p:cNvPr>
          <p:cNvPicPr>
            <a:picLocks noChangeAspect="1"/>
          </p:cNvPicPr>
          <p:nvPr/>
        </p:nvPicPr>
        <p:blipFill rotWithShape="1">
          <a:blip r:embed="rId3"/>
          <a:srcRect l="37317" t="23175" r="36739" b="51499"/>
          <a:stretch/>
        </p:blipFill>
        <p:spPr>
          <a:xfrm>
            <a:off x="419659" y="4362415"/>
            <a:ext cx="3309754" cy="1816529"/>
          </a:xfrm>
          <a:prstGeom prst="rect">
            <a:avLst/>
          </a:prstGeom>
        </p:spPr>
      </p:pic>
      <p:pic>
        <p:nvPicPr>
          <p:cNvPr id="9" name="図 8">
            <a:extLst>
              <a:ext uri="{FF2B5EF4-FFF2-40B4-BE49-F238E27FC236}">
                <a16:creationId xmlns:a16="http://schemas.microsoft.com/office/drawing/2014/main" id="{3AE86F38-0744-443B-B515-7CB6587DA200}"/>
              </a:ext>
            </a:extLst>
          </p:cNvPr>
          <p:cNvPicPr>
            <a:picLocks noChangeAspect="1"/>
          </p:cNvPicPr>
          <p:nvPr/>
        </p:nvPicPr>
        <p:blipFill rotWithShape="1">
          <a:blip r:embed="rId4"/>
          <a:srcRect l="37317" t="21243" r="37526" b="19511"/>
          <a:stretch/>
        </p:blipFill>
        <p:spPr>
          <a:xfrm>
            <a:off x="3685232" y="503583"/>
            <a:ext cx="2914303" cy="3858832"/>
          </a:xfrm>
          <a:prstGeom prst="rect">
            <a:avLst/>
          </a:prstGeom>
        </p:spPr>
      </p:pic>
      <p:pic>
        <p:nvPicPr>
          <p:cNvPr id="11" name="図 10">
            <a:extLst>
              <a:ext uri="{FF2B5EF4-FFF2-40B4-BE49-F238E27FC236}">
                <a16:creationId xmlns:a16="http://schemas.microsoft.com/office/drawing/2014/main" id="{2B209270-210E-45C6-A994-7E4ACD9897A5}"/>
              </a:ext>
            </a:extLst>
          </p:cNvPr>
          <p:cNvPicPr>
            <a:picLocks noChangeAspect="1"/>
          </p:cNvPicPr>
          <p:nvPr/>
        </p:nvPicPr>
        <p:blipFill rotWithShape="1">
          <a:blip r:embed="rId5"/>
          <a:srcRect l="37317" t="16022" r="36087" b="21339"/>
          <a:stretch/>
        </p:blipFill>
        <p:spPr>
          <a:xfrm>
            <a:off x="6753946" y="503583"/>
            <a:ext cx="3066943" cy="4061101"/>
          </a:xfrm>
          <a:prstGeom prst="rect">
            <a:avLst/>
          </a:prstGeom>
        </p:spPr>
      </p:pic>
    </p:spTree>
    <p:extLst>
      <p:ext uri="{BB962C8B-B14F-4D97-AF65-F5344CB8AC3E}">
        <p14:creationId xmlns:p14="http://schemas.microsoft.com/office/powerpoint/2010/main" val="117040091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FE75C18-A1F4-43EC-92B8-F6D613A4B902}"/>
              </a:ext>
            </a:extLst>
          </p:cNvPr>
          <p:cNvSpPr>
            <a:spLocks noGrp="1"/>
          </p:cNvSpPr>
          <p:nvPr>
            <p:ph type="title"/>
          </p:nvPr>
        </p:nvSpPr>
        <p:spPr/>
        <p:txBody>
          <a:bodyPr/>
          <a:lstStyle/>
          <a:p>
            <a:r>
              <a:rPr kumimoji="1" lang="ja-JP" altLang="en-US" dirty="0"/>
              <a:t>⑤原爆投下までのアメリカの動き</a:t>
            </a:r>
          </a:p>
        </p:txBody>
      </p:sp>
      <p:sp>
        <p:nvSpPr>
          <p:cNvPr id="3" name="コンテンツ プレースホルダー 2">
            <a:extLst>
              <a:ext uri="{FF2B5EF4-FFF2-40B4-BE49-F238E27FC236}">
                <a16:creationId xmlns:a16="http://schemas.microsoft.com/office/drawing/2014/main" id="{77245767-9B3D-4110-8802-E86AD0E736BB}"/>
              </a:ext>
            </a:extLst>
          </p:cNvPr>
          <p:cNvSpPr>
            <a:spLocks noGrp="1"/>
          </p:cNvSpPr>
          <p:nvPr>
            <p:ph idx="1"/>
          </p:nvPr>
        </p:nvSpPr>
        <p:spPr>
          <a:xfrm>
            <a:off x="681038" y="1825624"/>
            <a:ext cx="9129006" cy="4360687"/>
          </a:xfrm>
        </p:spPr>
        <p:txBody>
          <a:bodyPr>
            <a:normAutofit/>
          </a:bodyPr>
          <a:lstStyle/>
          <a:p>
            <a:pPr marL="0" indent="0">
              <a:buNone/>
            </a:pPr>
            <a:r>
              <a:rPr lang="ja-JP" altLang="en-US" dirty="0">
                <a:hlinkClick r:id="rId2"/>
              </a:rPr>
              <a:t>〇広島平和記念資料館 </a:t>
            </a:r>
            <a:r>
              <a:rPr lang="en-US" altLang="ja-JP" dirty="0">
                <a:hlinkClick r:id="rId2"/>
              </a:rPr>
              <a:t>(hpmmuseum.jp)</a:t>
            </a:r>
            <a:endParaRPr lang="en-US" altLang="ja-JP" dirty="0"/>
          </a:p>
          <a:p>
            <a:pPr marL="0" indent="0">
              <a:buNone/>
            </a:pPr>
            <a:r>
              <a:rPr lang="ja-JP" altLang="en-US" dirty="0">
                <a:ea typeface="游明朝" panose="02020400000000000000" pitchFamily="18" charset="-128"/>
                <a:cs typeface="Times New Roman" panose="02020603050405020304" pitchFamily="18" charset="0"/>
              </a:rPr>
              <a:t>・「５核兵器の危険性」→「５－１原子爆弾の開発と投下」→「５－１－３広島への投下」</a:t>
            </a:r>
            <a:endParaRPr lang="en-US" altLang="ja-JP" dirty="0">
              <a:ea typeface="游明朝" panose="02020400000000000000" pitchFamily="18" charset="-128"/>
              <a:cs typeface="Times New Roman" panose="02020603050405020304" pitchFamily="18" charset="0"/>
            </a:endParaRPr>
          </a:p>
          <a:p>
            <a:pPr marL="0" indent="0">
              <a:buNone/>
            </a:pPr>
            <a:r>
              <a:rPr lang="ja-JP" altLang="en-US" dirty="0">
                <a:hlinkClick r:id="rId3"/>
              </a:rPr>
              <a:t>広島平和記念資料館 </a:t>
            </a:r>
            <a:r>
              <a:rPr lang="en-US" altLang="ja-JP" dirty="0">
                <a:hlinkClick r:id="rId3"/>
              </a:rPr>
              <a:t>| </a:t>
            </a:r>
            <a:r>
              <a:rPr lang="ja-JP" altLang="en-US" dirty="0">
                <a:hlinkClick r:id="rId3"/>
              </a:rPr>
              <a:t>展示を見る </a:t>
            </a:r>
            <a:r>
              <a:rPr lang="en-US" altLang="ja-JP" dirty="0">
                <a:hlinkClick r:id="rId3"/>
              </a:rPr>
              <a:t>| </a:t>
            </a:r>
            <a:r>
              <a:rPr lang="ja-JP" altLang="en-US" dirty="0">
                <a:hlinkClick r:id="rId3"/>
              </a:rPr>
              <a:t>常設展示 </a:t>
            </a:r>
            <a:r>
              <a:rPr lang="en-US" altLang="ja-JP" dirty="0">
                <a:hlinkClick r:id="rId3"/>
              </a:rPr>
              <a:t>| 5 </a:t>
            </a:r>
            <a:r>
              <a:rPr lang="ja-JP" altLang="en-US" dirty="0">
                <a:hlinkClick r:id="rId3"/>
              </a:rPr>
              <a:t>核兵器の危険性 </a:t>
            </a:r>
            <a:r>
              <a:rPr lang="en-US" altLang="ja-JP" dirty="0">
                <a:hlinkClick r:id="rId3"/>
              </a:rPr>
              <a:t>| 5-1 </a:t>
            </a:r>
            <a:r>
              <a:rPr lang="ja-JP" altLang="en-US" dirty="0">
                <a:hlinkClick r:id="rId3"/>
              </a:rPr>
              <a:t>原子爆弾の開発と投下 </a:t>
            </a:r>
            <a:r>
              <a:rPr lang="en-US" altLang="ja-JP" dirty="0">
                <a:hlinkClick r:id="rId3"/>
              </a:rPr>
              <a:t>| 5-1-3 </a:t>
            </a:r>
            <a:r>
              <a:rPr lang="ja-JP" altLang="en-US" dirty="0">
                <a:hlinkClick r:id="rId3"/>
              </a:rPr>
              <a:t>広島への投下 </a:t>
            </a:r>
            <a:r>
              <a:rPr lang="en-US" altLang="ja-JP" dirty="0">
                <a:hlinkClick r:id="rId3"/>
              </a:rPr>
              <a:t>(hpmmuseum.jp)</a:t>
            </a:r>
            <a:endParaRPr lang="en-US" altLang="ja-JP" dirty="0">
              <a:ea typeface="游明朝" panose="02020400000000000000" pitchFamily="18" charset="-128"/>
              <a:cs typeface="Times New Roman" panose="02020603050405020304" pitchFamily="18" charset="0"/>
            </a:endParaRPr>
          </a:p>
          <a:p>
            <a:pPr marL="0" indent="0">
              <a:buNone/>
            </a:pPr>
            <a:endParaRPr lang="en-US" altLang="ja-JP" dirty="0">
              <a:ea typeface="游明朝" panose="02020400000000000000" pitchFamily="18" charset="-128"/>
              <a:cs typeface="Times New Roman" panose="02020603050405020304" pitchFamily="18" charset="0"/>
            </a:endParaRPr>
          </a:p>
          <a:p>
            <a:pPr marL="0" indent="0">
              <a:buNone/>
            </a:pPr>
            <a:endParaRPr kumimoji="1" lang="en-US" altLang="ja-JP" dirty="0"/>
          </a:p>
          <a:p>
            <a:pPr marL="0" indent="0">
              <a:buNone/>
            </a:pPr>
            <a:endParaRPr kumimoji="1" lang="ja-JP" altLang="en-US" dirty="0"/>
          </a:p>
        </p:txBody>
      </p:sp>
    </p:spTree>
    <p:extLst>
      <p:ext uri="{BB962C8B-B14F-4D97-AF65-F5344CB8AC3E}">
        <p14:creationId xmlns:p14="http://schemas.microsoft.com/office/powerpoint/2010/main" val="392695745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コンテンツ プレースホルダー 4">
            <a:extLst>
              <a:ext uri="{FF2B5EF4-FFF2-40B4-BE49-F238E27FC236}">
                <a16:creationId xmlns:a16="http://schemas.microsoft.com/office/drawing/2014/main" id="{1B6F27E9-CA15-42F9-9687-FC0551ED20BA}"/>
              </a:ext>
            </a:extLst>
          </p:cNvPr>
          <p:cNvPicPr>
            <a:picLocks noGrp="1" noChangeAspect="1"/>
          </p:cNvPicPr>
          <p:nvPr>
            <p:ph idx="1"/>
          </p:nvPr>
        </p:nvPicPr>
        <p:blipFill rotWithShape="1">
          <a:blip r:embed="rId2"/>
          <a:srcRect l="28673" t="8802" r="27522" b="8434"/>
          <a:stretch/>
        </p:blipFill>
        <p:spPr>
          <a:xfrm>
            <a:off x="799971" y="206271"/>
            <a:ext cx="6154107" cy="6537141"/>
          </a:xfrm>
        </p:spPr>
      </p:pic>
    </p:spTree>
    <p:extLst>
      <p:ext uri="{BB962C8B-B14F-4D97-AF65-F5344CB8AC3E}">
        <p14:creationId xmlns:p14="http://schemas.microsoft.com/office/powerpoint/2010/main" val="90367976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9AFAFAE-0F06-4690-85C7-3735026035F2}"/>
              </a:ext>
            </a:extLst>
          </p:cNvPr>
          <p:cNvSpPr>
            <a:spLocks noGrp="1"/>
          </p:cNvSpPr>
          <p:nvPr>
            <p:ph type="title"/>
          </p:nvPr>
        </p:nvSpPr>
        <p:spPr/>
        <p:txBody>
          <a:bodyPr/>
          <a:lstStyle/>
          <a:p>
            <a:r>
              <a:rPr kumimoji="1" lang="ja-JP" altLang="en-US" dirty="0"/>
              <a:t>⑥原爆投下とプレスコードについて</a:t>
            </a:r>
          </a:p>
        </p:txBody>
      </p:sp>
      <p:sp>
        <p:nvSpPr>
          <p:cNvPr id="3" name="コンテンツ プレースホルダー 2">
            <a:extLst>
              <a:ext uri="{FF2B5EF4-FFF2-40B4-BE49-F238E27FC236}">
                <a16:creationId xmlns:a16="http://schemas.microsoft.com/office/drawing/2014/main" id="{9166BDAE-2424-4846-8FC8-C203C6108BBA}"/>
              </a:ext>
            </a:extLst>
          </p:cNvPr>
          <p:cNvSpPr>
            <a:spLocks noGrp="1"/>
          </p:cNvSpPr>
          <p:nvPr>
            <p:ph idx="1"/>
          </p:nvPr>
        </p:nvSpPr>
        <p:spPr>
          <a:xfrm>
            <a:off x="349956" y="1825625"/>
            <a:ext cx="9132711" cy="4405842"/>
          </a:xfrm>
        </p:spPr>
        <p:txBody>
          <a:bodyPr>
            <a:normAutofit/>
          </a:bodyPr>
          <a:lstStyle/>
          <a:p>
            <a:pPr marL="0" indent="0">
              <a:buNone/>
            </a:pPr>
            <a:r>
              <a:rPr lang="ja-JP" altLang="en-US" dirty="0">
                <a:ea typeface="游明朝" panose="02020400000000000000" pitchFamily="18" charset="-128"/>
                <a:cs typeface="Times New Roman" panose="02020603050405020304" pitchFamily="18" charset="0"/>
              </a:rPr>
              <a:t>〇広島平和教育研究所（</a:t>
            </a:r>
            <a:r>
              <a:rPr lang="en-US" altLang="ja-JP" dirty="0">
                <a:ea typeface="游明朝" panose="02020400000000000000" pitchFamily="18" charset="-128"/>
                <a:cs typeface="Times New Roman" panose="02020603050405020304" pitchFamily="18" charset="0"/>
                <a:hlinkClick r:id="rId2"/>
              </a:rPr>
              <a:t>http://www.hipe.jp</a:t>
            </a:r>
            <a:r>
              <a:rPr lang="en-US" altLang="ja-JP" dirty="0">
                <a:ea typeface="游明朝" panose="02020400000000000000" pitchFamily="18" charset="-128"/>
                <a:cs typeface="Times New Roman" panose="02020603050405020304" pitchFamily="18" charset="0"/>
              </a:rPr>
              <a:t>)</a:t>
            </a:r>
          </a:p>
          <a:p>
            <a:pPr marL="0" indent="0">
              <a:buNone/>
            </a:pPr>
            <a:r>
              <a:rPr lang="ja-JP" altLang="en-US" dirty="0">
                <a:ea typeface="游明朝" panose="02020400000000000000" pitchFamily="18" charset="-128"/>
                <a:cs typeface="Times New Roman" panose="02020603050405020304" pitchFamily="18" charset="0"/>
              </a:rPr>
              <a:t>「資料」　→　「原爆はなぜ投下されたか　一問一答」（</a:t>
            </a:r>
            <a:r>
              <a:rPr lang="en-US" altLang="ja-JP" dirty="0">
                <a:ea typeface="游明朝" panose="02020400000000000000" pitchFamily="18" charset="-128"/>
                <a:cs typeface="Times New Roman" panose="02020603050405020304" pitchFamily="18" charset="0"/>
              </a:rPr>
              <a:t>2008</a:t>
            </a:r>
            <a:r>
              <a:rPr lang="ja-JP" altLang="en-US" dirty="0">
                <a:ea typeface="游明朝" panose="02020400000000000000" pitchFamily="18" charset="-128"/>
                <a:cs typeface="Times New Roman" panose="02020603050405020304" pitchFamily="18" charset="0"/>
              </a:rPr>
              <a:t>）（</a:t>
            </a:r>
            <a:r>
              <a:rPr lang="en-US" altLang="ja-JP" dirty="0">
                <a:ea typeface="游明朝" panose="02020400000000000000" pitchFamily="18" charset="-128"/>
                <a:cs typeface="Times New Roman" panose="02020603050405020304" pitchFamily="18" charset="0"/>
                <a:hlinkClick r:id="rId3"/>
              </a:rPr>
              <a:t>http://www.hipe.jp/shiryou/naze.pdf</a:t>
            </a:r>
            <a:r>
              <a:rPr lang="ja-JP" altLang="en-US" dirty="0">
                <a:ea typeface="游明朝" panose="02020400000000000000" pitchFamily="18" charset="-128"/>
                <a:cs typeface="Times New Roman" panose="02020603050405020304" pitchFamily="18" charset="0"/>
              </a:rPr>
              <a:t>）</a:t>
            </a:r>
            <a:endParaRPr lang="en-US" altLang="ja-JP" dirty="0">
              <a:ea typeface="游明朝" panose="02020400000000000000" pitchFamily="18" charset="-128"/>
              <a:cs typeface="Times New Roman" panose="02020603050405020304" pitchFamily="18" charset="0"/>
            </a:endParaRPr>
          </a:p>
          <a:p>
            <a:pPr marL="0" indent="0">
              <a:buNone/>
            </a:pPr>
            <a:r>
              <a:rPr lang="ja-JP" altLang="en-US" dirty="0">
                <a:ea typeface="游明朝" panose="02020400000000000000" pitchFamily="18" charset="-128"/>
                <a:cs typeface="Times New Roman" panose="02020603050405020304" pitchFamily="18" charset="0"/>
              </a:rPr>
              <a:t>・</a:t>
            </a:r>
            <a:r>
              <a:rPr lang="en-US" altLang="ja-JP" dirty="0">
                <a:ea typeface="游明朝" panose="02020400000000000000" pitchFamily="18" charset="-128"/>
                <a:cs typeface="Times New Roman" panose="02020603050405020304" pitchFamily="18" charset="0"/>
              </a:rPr>
              <a:t>P</a:t>
            </a:r>
            <a:r>
              <a:rPr lang="ja-JP" altLang="en-US" dirty="0">
                <a:ea typeface="游明朝" panose="02020400000000000000" pitchFamily="18" charset="-128"/>
                <a:cs typeface="Times New Roman" panose="02020603050405020304" pitchFamily="18" charset="0"/>
              </a:rPr>
              <a:t>６「隠そうとする原爆、プレスコード」</a:t>
            </a:r>
            <a:endParaRPr lang="en-US" altLang="ja-JP" dirty="0">
              <a:ea typeface="游明朝" panose="02020400000000000000" pitchFamily="18" charset="-128"/>
              <a:cs typeface="Times New Roman" panose="02020603050405020304" pitchFamily="18" charset="0"/>
            </a:endParaRPr>
          </a:p>
          <a:p>
            <a:pPr marL="0" indent="0">
              <a:buNone/>
            </a:pPr>
            <a:r>
              <a:rPr lang="ja-JP" altLang="en-US" dirty="0"/>
              <a:t>・</a:t>
            </a:r>
            <a:r>
              <a:rPr lang="en-US" altLang="ja-JP" dirty="0"/>
              <a:t>P14</a:t>
            </a:r>
            <a:r>
              <a:rPr lang="ja-JP" altLang="en-US" dirty="0"/>
              <a:t>～</a:t>
            </a:r>
            <a:r>
              <a:rPr lang="en-US" altLang="ja-JP" dirty="0"/>
              <a:t>16</a:t>
            </a:r>
            <a:r>
              <a:rPr lang="ja-JP" altLang="en-US" dirty="0"/>
              <a:t>　問６ ：原爆は世界にどのように伝えられたのでしょうか。</a:t>
            </a:r>
            <a:endParaRPr lang="en-US" altLang="ja-JP" dirty="0">
              <a:ea typeface="游明朝" panose="02020400000000000000" pitchFamily="18" charset="-128"/>
              <a:cs typeface="Times New Roman" panose="02020603050405020304" pitchFamily="18" charset="0"/>
            </a:endParaRPr>
          </a:p>
          <a:p>
            <a:pPr marL="0" indent="0">
              <a:buNone/>
            </a:pPr>
            <a:endParaRPr lang="en-US" altLang="ja-JP" dirty="0">
              <a:hlinkClick r:id="rId4"/>
            </a:endParaRPr>
          </a:p>
          <a:p>
            <a:pPr marL="0" indent="0">
              <a:buNone/>
            </a:pPr>
            <a:endParaRPr kumimoji="1" lang="ja-JP" altLang="en-US" dirty="0"/>
          </a:p>
        </p:txBody>
      </p:sp>
    </p:spTree>
    <p:extLst>
      <p:ext uri="{BB962C8B-B14F-4D97-AF65-F5344CB8AC3E}">
        <p14:creationId xmlns:p14="http://schemas.microsoft.com/office/powerpoint/2010/main" val="417370215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コンテンツ プレースホルダー 4">
            <a:extLst>
              <a:ext uri="{FF2B5EF4-FFF2-40B4-BE49-F238E27FC236}">
                <a16:creationId xmlns:a16="http://schemas.microsoft.com/office/drawing/2014/main" id="{D45121CE-C916-4C80-B366-60A598F76110}"/>
              </a:ext>
            </a:extLst>
          </p:cNvPr>
          <p:cNvPicPr>
            <a:picLocks noGrp="1" noChangeAspect="1"/>
          </p:cNvPicPr>
          <p:nvPr>
            <p:ph idx="1"/>
          </p:nvPr>
        </p:nvPicPr>
        <p:blipFill rotWithShape="1">
          <a:blip r:embed="rId2"/>
          <a:srcRect l="37672" t="16823" r="37842" b="15261"/>
          <a:stretch/>
        </p:blipFill>
        <p:spPr>
          <a:xfrm>
            <a:off x="81373" y="365127"/>
            <a:ext cx="3573609" cy="5572831"/>
          </a:xfrm>
        </p:spPr>
      </p:pic>
      <p:pic>
        <p:nvPicPr>
          <p:cNvPr id="7" name="図 6">
            <a:extLst>
              <a:ext uri="{FF2B5EF4-FFF2-40B4-BE49-F238E27FC236}">
                <a16:creationId xmlns:a16="http://schemas.microsoft.com/office/drawing/2014/main" id="{B7B05A71-9F4F-4FB7-85B0-5CC8F93546C0}"/>
              </a:ext>
            </a:extLst>
          </p:cNvPr>
          <p:cNvPicPr>
            <a:picLocks noChangeAspect="1"/>
          </p:cNvPicPr>
          <p:nvPr/>
        </p:nvPicPr>
        <p:blipFill rotWithShape="1">
          <a:blip r:embed="rId3"/>
          <a:srcRect l="36305" t="40382" r="36304" b="40280"/>
          <a:stretch/>
        </p:blipFill>
        <p:spPr>
          <a:xfrm>
            <a:off x="3650739" y="563785"/>
            <a:ext cx="3339550" cy="1325563"/>
          </a:xfrm>
          <a:prstGeom prst="rect">
            <a:avLst/>
          </a:prstGeom>
        </p:spPr>
      </p:pic>
      <p:pic>
        <p:nvPicPr>
          <p:cNvPr id="9" name="図 8">
            <a:extLst>
              <a:ext uri="{FF2B5EF4-FFF2-40B4-BE49-F238E27FC236}">
                <a16:creationId xmlns:a16="http://schemas.microsoft.com/office/drawing/2014/main" id="{F9D6C996-8447-4436-B934-87F7E4C1C15A}"/>
              </a:ext>
            </a:extLst>
          </p:cNvPr>
          <p:cNvPicPr>
            <a:picLocks noChangeAspect="1"/>
          </p:cNvPicPr>
          <p:nvPr/>
        </p:nvPicPr>
        <p:blipFill rotWithShape="1">
          <a:blip r:embed="rId4"/>
          <a:srcRect l="36304" t="16022" r="37500" b="17086"/>
          <a:stretch/>
        </p:blipFill>
        <p:spPr>
          <a:xfrm>
            <a:off x="3585877" y="1708962"/>
            <a:ext cx="3193776" cy="4585253"/>
          </a:xfrm>
          <a:prstGeom prst="rect">
            <a:avLst/>
          </a:prstGeom>
        </p:spPr>
      </p:pic>
      <p:pic>
        <p:nvPicPr>
          <p:cNvPr id="11" name="図 10">
            <a:extLst>
              <a:ext uri="{FF2B5EF4-FFF2-40B4-BE49-F238E27FC236}">
                <a16:creationId xmlns:a16="http://schemas.microsoft.com/office/drawing/2014/main" id="{58928C58-75E7-4AE8-ABCB-2AD714347847}"/>
              </a:ext>
            </a:extLst>
          </p:cNvPr>
          <p:cNvPicPr>
            <a:picLocks noChangeAspect="1"/>
          </p:cNvPicPr>
          <p:nvPr/>
        </p:nvPicPr>
        <p:blipFill rotWithShape="1">
          <a:blip r:embed="rId5"/>
          <a:srcRect l="38071" t="22982" r="36902" b="8200"/>
          <a:stretch/>
        </p:blipFill>
        <p:spPr>
          <a:xfrm>
            <a:off x="6863643" y="563785"/>
            <a:ext cx="2782591" cy="4301772"/>
          </a:xfrm>
          <a:prstGeom prst="rect">
            <a:avLst/>
          </a:prstGeom>
        </p:spPr>
      </p:pic>
    </p:spTree>
    <p:extLst>
      <p:ext uri="{BB962C8B-B14F-4D97-AF65-F5344CB8AC3E}">
        <p14:creationId xmlns:p14="http://schemas.microsoft.com/office/powerpoint/2010/main" val="1410145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コンテンツ プレースホルダー 4">
            <a:extLst>
              <a:ext uri="{FF2B5EF4-FFF2-40B4-BE49-F238E27FC236}">
                <a16:creationId xmlns:a16="http://schemas.microsoft.com/office/drawing/2014/main" id="{E3707CF1-FDD9-4DEB-BCF2-0A01CC116BDD}"/>
              </a:ext>
            </a:extLst>
          </p:cNvPr>
          <p:cNvPicPr>
            <a:picLocks noGrp="1" noChangeAspect="1"/>
          </p:cNvPicPr>
          <p:nvPr>
            <p:ph idx="1"/>
          </p:nvPr>
        </p:nvPicPr>
        <p:blipFill rotWithShape="1">
          <a:blip r:embed="rId2"/>
          <a:srcRect l="16619" t="29760" r="38747" b="5529"/>
          <a:stretch/>
        </p:blipFill>
        <p:spPr>
          <a:xfrm>
            <a:off x="466549" y="220133"/>
            <a:ext cx="8143364" cy="6637867"/>
          </a:xfrm>
        </p:spPr>
      </p:pic>
    </p:spTree>
    <p:extLst>
      <p:ext uri="{BB962C8B-B14F-4D97-AF65-F5344CB8AC3E}">
        <p14:creationId xmlns:p14="http://schemas.microsoft.com/office/powerpoint/2010/main" val="370790774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9AFAFAE-0F06-4690-85C7-3735026035F2}"/>
              </a:ext>
            </a:extLst>
          </p:cNvPr>
          <p:cNvSpPr>
            <a:spLocks noGrp="1"/>
          </p:cNvSpPr>
          <p:nvPr>
            <p:ph type="title"/>
          </p:nvPr>
        </p:nvSpPr>
        <p:spPr/>
        <p:txBody>
          <a:bodyPr/>
          <a:lstStyle/>
          <a:p>
            <a:r>
              <a:rPr kumimoji="1" lang="ja-JP" altLang="en-US" dirty="0"/>
              <a:t>⑥原爆投下とプレスコードについて</a:t>
            </a:r>
          </a:p>
        </p:txBody>
      </p:sp>
      <p:sp>
        <p:nvSpPr>
          <p:cNvPr id="3" name="コンテンツ プレースホルダー 2">
            <a:extLst>
              <a:ext uri="{FF2B5EF4-FFF2-40B4-BE49-F238E27FC236}">
                <a16:creationId xmlns:a16="http://schemas.microsoft.com/office/drawing/2014/main" id="{9166BDAE-2424-4846-8FC8-C203C6108BBA}"/>
              </a:ext>
            </a:extLst>
          </p:cNvPr>
          <p:cNvSpPr>
            <a:spLocks noGrp="1"/>
          </p:cNvSpPr>
          <p:nvPr>
            <p:ph idx="1"/>
          </p:nvPr>
        </p:nvSpPr>
        <p:spPr/>
        <p:txBody>
          <a:bodyPr>
            <a:normAutofit/>
          </a:bodyPr>
          <a:lstStyle/>
          <a:p>
            <a:pPr marL="0" indent="0">
              <a:buNone/>
            </a:pPr>
            <a:r>
              <a:rPr lang="ja-JP" altLang="en-US" dirty="0">
                <a:hlinkClick r:id="rId2"/>
              </a:rPr>
              <a:t>〇広島平和記念資料館 </a:t>
            </a:r>
            <a:r>
              <a:rPr lang="en-US" altLang="ja-JP" dirty="0">
                <a:hlinkClick r:id="rId2"/>
              </a:rPr>
              <a:t>(hpmmuseum.jp)</a:t>
            </a:r>
            <a:endParaRPr lang="en-US" altLang="ja-JP" dirty="0"/>
          </a:p>
          <a:p>
            <a:pPr marL="0" indent="0">
              <a:buNone/>
            </a:pPr>
            <a:r>
              <a:rPr lang="ja-JP" altLang="en-US" dirty="0">
                <a:ea typeface="游明朝" panose="02020400000000000000" pitchFamily="18" charset="-128"/>
                <a:cs typeface="Times New Roman" panose="02020603050405020304" pitchFamily="18" charset="0"/>
              </a:rPr>
              <a:t>・「６広島の歩み」→「６－２広島の復興さまざまな支援」→「６－２－１被爆直後の混乱、復興の始まり」「６－２－１－３占領軍の進駐」</a:t>
            </a:r>
            <a:endParaRPr lang="en-US" altLang="ja-JP" dirty="0">
              <a:ea typeface="游明朝" panose="02020400000000000000" pitchFamily="18" charset="-128"/>
              <a:cs typeface="Times New Roman" panose="02020603050405020304" pitchFamily="18" charset="0"/>
            </a:endParaRPr>
          </a:p>
          <a:p>
            <a:pPr marL="0" indent="0">
              <a:buNone/>
            </a:pPr>
            <a:endParaRPr lang="en-US" altLang="ja-JP" dirty="0">
              <a:ea typeface="游明朝" panose="02020400000000000000" pitchFamily="18" charset="-128"/>
              <a:cs typeface="Times New Roman" panose="02020603050405020304" pitchFamily="18" charset="0"/>
            </a:endParaRPr>
          </a:p>
          <a:p>
            <a:pPr marL="0" indent="0">
              <a:buNone/>
            </a:pPr>
            <a:r>
              <a:rPr lang="ja-JP" altLang="en-US" dirty="0">
                <a:hlinkClick r:id="rId3"/>
              </a:rPr>
              <a:t>広島平和記念資料館 </a:t>
            </a:r>
            <a:r>
              <a:rPr lang="en-US" altLang="ja-JP" dirty="0">
                <a:hlinkClick r:id="rId3"/>
              </a:rPr>
              <a:t>| </a:t>
            </a:r>
            <a:r>
              <a:rPr lang="ja-JP" altLang="en-US" dirty="0">
                <a:hlinkClick r:id="rId3"/>
              </a:rPr>
              <a:t>展示を見る </a:t>
            </a:r>
            <a:r>
              <a:rPr lang="en-US" altLang="ja-JP" dirty="0">
                <a:hlinkClick r:id="rId3"/>
              </a:rPr>
              <a:t>| </a:t>
            </a:r>
            <a:r>
              <a:rPr lang="ja-JP" altLang="en-US" dirty="0">
                <a:hlinkClick r:id="rId3"/>
              </a:rPr>
              <a:t>常設展示 </a:t>
            </a:r>
            <a:r>
              <a:rPr lang="en-US" altLang="ja-JP" dirty="0">
                <a:hlinkClick r:id="rId3"/>
              </a:rPr>
              <a:t>| 6 </a:t>
            </a:r>
            <a:r>
              <a:rPr lang="ja-JP" altLang="en-US" dirty="0">
                <a:hlinkClick r:id="rId3"/>
              </a:rPr>
              <a:t>広島の歩み </a:t>
            </a:r>
            <a:r>
              <a:rPr lang="en-US" altLang="ja-JP" dirty="0">
                <a:hlinkClick r:id="rId3"/>
              </a:rPr>
              <a:t>| 6-2 </a:t>
            </a:r>
            <a:r>
              <a:rPr lang="ja-JP" altLang="en-US" dirty="0">
                <a:hlinkClick r:id="rId3"/>
              </a:rPr>
              <a:t>広島の復興　さまざまな支援 </a:t>
            </a:r>
            <a:r>
              <a:rPr lang="en-US" altLang="ja-JP" dirty="0">
                <a:hlinkClick r:id="rId3"/>
              </a:rPr>
              <a:t>| 6-2-1 </a:t>
            </a:r>
            <a:r>
              <a:rPr lang="ja-JP" altLang="en-US" dirty="0">
                <a:hlinkClick r:id="rId3"/>
              </a:rPr>
              <a:t>被爆直後の混乱、復興の始まり </a:t>
            </a:r>
            <a:r>
              <a:rPr lang="en-US" altLang="ja-JP" dirty="0">
                <a:hlinkClick r:id="rId3"/>
              </a:rPr>
              <a:t>| 6-2-1-3 </a:t>
            </a:r>
            <a:r>
              <a:rPr lang="ja-JP" altLang="en-US" dirty="0">
                <a:hlinkClick r:id="rId3"/>
              </a:rPr>
              <a:t>占領軍の進駐 </a:t>
            </a:r>
            <a:r>
              <a:rPr lang="en-US" altLang="ja-JP" dirty="0">
                <a:hlinkClick r:id="rId3"/>
              </a:rPr>
              <a:t>(hpmmuseum.jp)</a:t>
            </a:r>
            <a:endParaRPr lang="en-US" altLang="ja-JP" dirty="0">
              <a:ea typeface="游明朝" panose="02020400000000000000" pitchFamily="18" charset="-128"/>
              <a:cs typeface="Times New Roman" panose="02020603050405020304" pitchFamily="18" charset="0"/>
            </a:endParaRPr>
          </a:p>
          <a:p>
            <a:pPr marL="0" indent="0">
              <a:buNone/>
            </a:pPr>
            <a:endParaRPr kumimoji="1" lang="ja-JP" altLang="en-US" dirty="0"/>
          </a:p>
        </p:txBody>
      </p:sp>
    </p:spTree>
    <p:extLst>
      <p:ext uri="{BB962C8B-B14F-4D97-AF65-F5344CB8AC3E}">
        <p14:creationId xmlns:p14="http://schemas.microsoft.com/office/powerpoint/2010/main" val="274330839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コンテンツ プレースホルダー 4">
            <a:extLst>
              <a:ext uri="{FF2B5EF4-FFF2-40B4-BE49-F238E27FC236}">
                <a16:creationId xmlns:a16="http://schemas.microsoft.com/office/drawing/2014/main" id="{3FA00BDF-B17C-47D2-A07D-F0CE0A0C51F7}"/>
              </a:ext>
            </a:extLst>
          </p:cNvPr>
          <p:cNvPicPr>
            <a:picLocks noGrp="1" noChangeAspect="1"/>
          </p:cNvPicPr>
          <p:nvPr>
            <p:ph idx="1"/>
          </p:nvPr>
        </p:nvPicPr>
        <p:blipFill rotWithShape="1">
          <a:blip r:embed="rId2"/>
          <a:srcRect l="26028" t="11037" r="32021" b="7647"/>
          <a:stretch/>
        </p:blipFill>
        <p:spPr>
          <a:xfrm>
            <a:off x="978329" y="94193"/>
            <a:ext cx="5973415" cy="6509807"/>
          </a:xfrm>
        </p:spPr>
      </p:pic>
    </p:spTree>
    <p:extLst>
      <p:ext uri="{BB962C8B-B14F-4D97-AF65-F5344CB8AC3E}">
        <p14:creationId xmlns:p14="http://schemas.microsoft.com/office/powerpoint/2010/main" val="177676008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9AFAFAE-0F06-4690-85C7-3735026035F2}"/>
              </a:ext>
            </a:extLst>
          </p:cNvPr>
          <p:cNvSpPr>
            <a:spLocks noGrp="1"/>
          </p:cNvSpPr>
          <p:nvPr>
            <p:ph type="title"/>
          </p:nvPr>
        </p:nvSpPr>
        <p:spPr>
          <a:xfrm>
            <a:off x="237066" y="332804"/>
            <a:ext cx="10515600" cy="787814"/>
          </a:xfrm>
        </p:spPr>
        <p:txBody>
          <a:bodyPr/>
          <a:lstStyle/>
          <a:p>
            <a:r>
              <a:rPr kumimoji="1" lang="ja-JP" altLang="en-US" dirty="0"/>
              <a:t>⑥原爆投下とプレスコードについて</a:t>
            </a:r>
          </a:p>
        </p:txBody>
      </p:sp>
      <p:sp>
        <p:nvSpPr>
          <p:cNvPr id="3" name="コンテンツ プレースホルダー 2">
            <a:extLst>
              <a:ext uri="{FF2B5EF4-FFF2-40B4-BE49-F238E27FC236}">
                <a16:creationId xmlns:a16="http://schemas.microsoft.com/office/drawing/2014/main" id="{9166BDAE-2424-4846-8FC8-C203C6108BBA}"/>
              </a:ext>
            </a:extLst>
          </p:cNvPr>
          <p:cNvSpPr>
            <a:spLocks noGrp="1"/>
          </p:cNvSpPr>
          <p:nvPr>
            <p:ph idx="1"/>
          </p:nvPr>
        </p:nvSpPr>
        <p:spPr>
          <a:xfrm>
            <a:off x="327377" y="2141536"/>
            <a:ext cx="8613423" cy="4351338"/>
          </a:xfrm>
        </p:spPr>
        <p:txBody>
          <a:bodyPr>
            <a:normAutofit fontScale="92500" lnSpcReduction="20000"/>
          </a:bodyPr>
          <a:lstStyle/>
          <a:p>
            <a:pPr marL="0" indent="0">
              <a:buNone/>
            </a:pPr>
            <a:r>
              <a:rPr lang="ja-JP" altLang="en-US" dirty="0">
                <a:hlinkClick r:id="rId2"/>
              </a:rPr>
              <a:t>〇原爆をどう伝えたか 長崎新聞の平和報道 第２部「プレスコード」 </a:t>
            </a:r>
            <a:r>
              <a:rPr lang="en-US" altLang="ja-JP" dirty="0">
                <a:hlinkClick r:id="rId2"/>
              </a:rPr>
              <a:t>7</a:t>
            </a:r>
            <a:r>
              <a:rPr lang="ja-JP" altLang="en-US" dirty="0">
                <a:hlinkClick r:id="rId2"/>
              </a:rPr>
              <a:t>（完） </a:t>
            </a:r>
            <a:r>
              <a:rPr lang="en-US" altLang="ja-JP" dirty="0">
                <a:hlinkClick r:id="rId2"/>
              </a:rPr>
              <a:t>| </a:t>
            </a:r>
            <a:r>
              <a:rPr lang="ja-JP" altLang="en-US" dirty="0">
                <a:hlinkClick r:id="rId2"/>
              </a:rPr>
              <a:t>長崎新聞ホームページ：長崎のニュース、話題、スポーツ </a:t>
            </a:r>
            <a:r>
              <a:rPr lang="en-US" altLang="ja-JP" dirty="0">
                <a:hlinkClick r:id="rId2"/>
              </a:rPr>
              <a:t>(nagasaki-np.co.jp)</a:t>
            </a:r>
            <a:endParaRPr lang="en-US" altLang="ja-JP" dirty="0"/>
          </a:p>
          <a:p>
            <a:pPr marL="0" indent="0">
              <a:buNone/>
            </a:pPr>
            <a:endParaRPr lang="en-US" altLang="ja-JP" dirty="0">
              <a:ea typeface="游明朝" panose="02020400000000000000" pitchFamily="18" charset="-128"/>
              <a:cs typeface="Times New Roman" panose="02020603050405020304" pitchFamily="18" charset="0"/>
            </a:endParaRPr>
          </a:p>
          <a:p>
            <a:pPr marL="0" indent="0">
              <a:buNone/>
            </a:pPr>
            <a:r>
              <a:rPr kumimoji="1" lang="ja-JP" altLang="en-US" dirty="0"/>
              <a:t>長崎新聞　</a:t>
            </a:r>
            <a:r>
              <a:rPr kumimoji="1" lang="en-US" altLang="ja-JP" dirty="0"/>
              <a:t>2014/10/08 </a:t>
            </a:r>
            <a:r>
              <a:rPr kumimoji="1" lang="ja-JP" altLang="en-US" dirty="0"/>
              <a:t>掲載</a:t>
            </a:r>
          </a:p>
          <a:p>
            <a:pPr marL="0" indent="0">
              <a:buNone/>
            </a:pPr>
            <a:r>
              <a:rPr kumimoji="1" lang="ja-JP" altLang="en-US" dirty="0"/>
              <a:t>被爆体験記、恨み再燃 「安寧乱す」、表現を書き換え発行も</a:t>
            </a:r>
            <a:endParaRPr kumimoji="1" lang="en-US" altLang="ja-JP" dirty="0"/>
          </a:p>
          <a:p>
            <a:pPr marL="0" indent="0">
              <a:buNone/>
            </a:pPr>
            <a:endParaRPr lang="en-US" altLang="ja-JP" b="0" i="0" dirty="0">
              <a:solidFill>
                <a:srgbClr val="666666"/>
              </a:solidFill>
              <a:effectLst/>
              <a:latin typeface="ヒラギノ角ゴ Pro"/>
            </a:endParaRPr>
          </a:p>
          <a:p>
            <a:pPr marL="0" indent="0">
              <a:buNone/>
            </a:pPr>
            <a:r>
              <a:rPr lang="ja-JP" altLang="en-US" b="0" i="0" dirty="0">
                <a:solidFill>
                  <a:srgbClr val="666666"/>
                </a:solidFill>
                <a:effectLst/>
                <a:latin typeface="ヒラギノ角ゴ Pro"/>
              </a:rPr>
              <a:t>例：被爆医師永井隆の</a:t>
            </a:r>
            <a:r>
              <a:rPr lang="en-US" altLang="ja-JP" b="0" i="0" dirty="0">
                <a:solidFill>
                  <a:srgbClr val="666666"/>
                </a:solidFill>
                <a:effectLst/>
                <a:latin typeface="ヒラギノ角ゴ Pro"/>
              </a:rPr>
              <a:t>『</a:t>
            </a:r>
            <a:r>
              <a:rPr lang="ja-JP" altLang="en-US" b="0" i="0" dirty="0">
                <a:solidFill>
                  <a:srgbClr val="666666"/>
                </a:solidFill>
                <a:effectLst/>
                <a:latin typeface="ヒラギノ角ゴ Pro"/>
              </a:rPr>
              <a:t>長崎の鐘</a:t>
            </a:r>
            <a:r>
              <a:rPr lang="en-US" altLang="ja-JP" b="0" i="0">
                <a:solidFill>
                  <a:srgbClr val="666666"/>
                </a:solidFill>
                <a:effectLst/>
                <a:latin typeface="ヒラギノ角ゴ Pro"/>
              </a:rPr>
              <a:t>』</a:t>
            </a:r>
            <a:r>
              <a:rPr lang="ja-JP" altLang="en-US" b="0" i="0">
                <a:solidFill>
                  <a:srgbClr val="666666"/>
                </a:solidFill>
                <a:effectLst/>
                <a:latin typeface="ヒラギノ角ゴ Pro"/>
              </a:rPr>
              <a:t>を</a:t>
            </a:r>
            <a:r>
              <a:rPr lang="ja-JP" altLang="en-US" b="0" i="0" dirty="0">
                <a:solidFill>
                  <a:srgbClr val="666666"/>
                </a:solidFill>
                <a:effectLst/>
                <a:latin typeface="ヒラギノ角ゴ Pro"/>
              </a:rPr>
              <a:t>めぐっては、日本軍のフィリピン・マニラでの残虐行為を記録した「マニラの悲劇」を付録に加えることをＧＨＱが条件提示し発行に至った。</a:t>
            </a:r>
            <a:endParaRPr kumimoji="1" lang="ja-JP" altLang="en-US" dirty="0"/>
          </a:p>
        </p:txBody>
      </p:sp>
      <p:sp>
        <p:nvSpPr>
          <p:cNvPr id="4" name="タイトル 1">
            <a:extLst>
              <a:ext uri="{FF2B5EF4-FFF2-40B4-BE49-F238E27FC236}">
                <a16:creationId xmlns:a16="http://schemas.microsoft.com/office/drawing/2014/main" id="{EAA20514-D4C2-47CD-9A2F-209A99784241}"/>
              </a:ext>
            </a:extLst>
          </p:cNvPr>
          <p:cNvSpPr txBox="1">
            <a:spLocks/>
          </p:cNvSpPr>
          <p:nvPr/>
        </p:nvSpPr>
        <p:spPr>
          <a:xfrm>
            <a:off x="440268" y="1339161"/>
            <a:ext cx="9076266" cy="534795"/>
          </a:xfrm>
          <a:prstGeom prst="rect">
            <a:avLst/>
          </a:prstGeom>
        </p:spPr>
        <p:txBody>
          <a:bodyPr vert="horz" lIns="91440" tIns="45720" rIns="91440" bIns="45720" rtlCol="0" anchor="ctr">
            <a:normAutofit fontScale="85000" lnSpcReduction="10000"/>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2800" dirty="0"/>
              <a:t>長崎新聞</a:t>
            </a:r>
            <a:r>
              <a:rPr lang="en-US" altLang="ja-JP" sz="2800" dirty="0"/>
              <a:t>HP</a:t>
            </a:r>
            <a:r>
              <a:rPr lang="ja-JP" altLang="en-US" sz="2800" dirty="0"/>
              <a:t>→企画・特集→ピースサイト→</a:t>
            </a:r>
            <a:r>
              <a:rPr lang="en-US" altLang="ja-JP" sz="2800" dirty="0"/>
              <a:t>2014</a:t>
            </a:r>
            <a:r>
              <a:rPr lang="ja-JP" altLang="en-US" sz="2800" dirty="0"/>
              <a:t>年→プレスコード</a:t>
            </a:r>
          </a:p>
        </p:txBody>
      </p:sp>
    </p:spTree>
    <p:extLst>
      <p:ext uri="{BB962C8B-B14F-4D97-AF65-F5344CB8AC3E}">
        <p14:creationId xmlns:p14="http://schemas.microsoft.com/office/powerpoint/2010/main" val="101958916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コンテンツ プレースホルダー 6">
            <a:extLst>
              <a:ext uri="{FF2B5EF4-FFF2-40B4-BE49-F238E27FC236}">
                <a16:creationId xmlns:a16="http://schemas.microsoft.com/office/drawing/2014/main" id="{D2D1CDB2-34CC-4F3F-B579-04C6ACACA312}"/>
              </a:ext>
            </a:extLst>
          </p:cNvPr>
          <p:cNvPicPr>
            <a:picLocks noGrp="1" noChangeAspect="1"/>
          </p:cNvPicPr>
          <p:nvPr>
            <p:ph idx="1"/>
          </p:nvPr>
        </p:nvPicPr>
        <p:blipFill rotWithShape="1">
          <a:blip r:embed="rId2"/>
          <a:stretch/>
        </p:blipFill>
        <p:spPr>
          <a:xfrm>
            <a:off x="3154398" y="2967002"/>
            <a:ext cx="6571459" cy="3694642"/>
          </a:xfrm>
        </p:spPr>
      </p:pic>
      <p:pic>
        <p:nvPicPr>
          <p:cNvPr id="5" name="図 4">
            <a:extLst>
              <a:ext uri="{FF2B5EF4-FFF2-40B4-BE49-F238E27FC236}">
                <a16:creationId xmlns:a16="http://schemas.microsoft.com/office/drawing/2014/main" id="{2D1E85B9-6B74-48B9-A3E4-8F3520EFAE34}"/>
              </a:ext>
            </a:extLst>
          </p:cNvPr>
          <p:cNvPicPr>
            <a:picLocks noChangeAspect="1"/>
          </p:cNvPicPr>
          <p:nvPr/>
        </p:nvPicPr>
        <p:blipFill rotWithShape="1">
          <a:blip r:embed="rId3"/>
          <a:srcRect l="1961" t="13339" r="30308" b="11776"/>
          <a:stretch/>
        </p:blipFill>
        <p:spPr>
          <a:xfrm>
            <a:off x="542047" y="0"/>
            <a:ext cx="4773145" cy="2967002"/>
          </a:xfrm>
          <a:prstGeom prst="rect">
            <a:avLst/>
          </a:prstGeom>
        </p:spPr>
      </p:pic>
    </p:spTree>
    <p:extLst>
      <p:ext uri="{BB962C8B-B14F-4D97-AF65-F5344CB8AC3E}">
        <p14:creationId xmlns:p14="http://schemas.microsoft.com/office/powerpoint/2010/main" val="41703248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8F4143D-813E-4503-80F2-E05AA40FF69A}"/>
              </a:ext>
            </a:extLst>
          </p:cNvPr>
          <p:cNvSpPr>
            <a:spLocks noGrp="1"/>
          </p:cNvSpPr>
          <p:nvPr>
            <p:ph type="title"/>
          </p:nvPr>
        </p:nvSpPr>
        <p:spPr/>
        <p:txBody>
          <a:bodyPr/>
          <a:lstStyle/>
          <a:p>
            <a:r>
              <a:rPr lang="ja-JP" altLang="en-US" dirty="0"/>
              <a:t>①原爆の特徴　イ　爆風</a:t>
            </a:r>
            <a:endParaRPr kumimoji="1" lang="ja-JP" altLang="en-US" dirty="0"/>
          </a:p>
        </p:txBody>
      </p:sp>
      <p:sp>
        <p:nvSpPr>
          <p:cNvPr id="3" name="コンテンツ プレースホルダー 2">
            <a:extLst>
              <a:ext uri="{FF2B5EF4-FFF2-40B4-BE49-F238E27FC236}">
                <a16:creationId xmlns:a16="http://schemas.microsoft.com/office/drawing/2014/main" id="{A79C93EF-26D3-4743-A520-DA49F8637E66}"/>
              </a:ext>
            </a:extLst>
          </p:cNvPr>
          <p:cNvSpPr>
            <a:spLocks noGrp="1"/>
          </p:cNvSpPr>
          <p:nvPr>
            <p:ph idx="1"/>
          </p:nvPr>
        </p:nvSpPr>
        <p:spPr/>
        <p:txBody>
          <a:bodyPr>
            <a:normAutofit fontScale="92500" lnSpcReduction="10000"/>
          </a:bodyPr>
          <a:lstStyle/>
          <a:p>
            <a:pPr marL="0" indent="0">
              <a:buNone/>
            </a:pPr>
            <a:endParaRPr lang="en-US" altLang="ja-JP" dirty="0">
              <a:ea typeface="游明朝" panose="02020400000000000000" pitchFamily="18" charset="-128"/>
              <a:cs typeface="Times New Roman" panose="02020603050405020304" pitchFamily="18" charset="0"/>
            </a:endParaRPr>
          </a:p>
          <a:p>
            <a:pPr marL="0" indent="0">
              <a:buNone/>
            </a:pPr>
            <a:r>
              <a:rPr lang="ja-JP" altLang="en-US" dirty="0">
                <a:ea typeface="游明朝" panose="02020400000000000000" pitchFamily="18" charset="-128"/>
                <a:cs typeface="Times New Roman" panose="02020603050405020304" pitchFamily="18" charset="0"/>
              </a:rPr>
              <a:t>〇広島平和記念資料館</a:t>
            </a:r>
            <a:r>
              <a:rPr lang="en-US" altLang="ja-JP" dirty="0">
                <a:ea typeface="游明朝" panose="02020400000000000000" pitchFamily="18" charset="-128"/>
                <a:cs typeface="Times New Roman" panose="02020603050405020304" pitchFamily="18" charset="0"/>
              </a:rPr>
              <a:t>HP</a:t>
            </a:r>
            <a:r>
              <a:rPr lang="ja-JP" altLang="en-US" dirty="0">
                <a:ea typeface="游明朝" panose="02020400000000000000" pitchFamily="18" charset="-128"/>
                <a:cs typeface="Times New Roman" panose="02020603050405020304" pitchFamily="18" charset="0"/>
              </a:rPr>
              <a:t>（</a:t>
            </a:r>
            <a:r>
              <a:rPr lang="en-US" altLang="ja-JP" dirty="0">
                <a:hlinkClick r:id="rId2"/>
              </a:rPr>
              <a:t> hpmmuseum.jp </a:t>
            </a:r>
            <a:r>
              <a:rPr lang="ja-JP" altLang="en-US" dirty="0"/>
              <a:t>）</a:t>
            </a:r>
            <a:r>
              <a:rPr lang="ja-JP" altLang="en-US" dirty="0">
                <a:ea typeface="游明朝" panose="02020400000000000000" pitchFamily="18" charset="-128"/>
                <a:cs typeface="Times New Roman" panose="02020603050405020304" pitchFamily="18" charset="0"/>
              </a:rPr>
              <a:t>　</a:t>
            </a:r>
            <a:endParaRPr lang="en-US" altLang="ja-JP" dirty="0">
              <a:ea typeface="游明朝" panose="02020400000000000000" pitchFamily="18" charset="-128"/>
              <a:cs typeface="Times New Roman" panose="02020603050405020304" pitchFamily="18" charset="0"/>
            </a:endParaRPr>
          </a:p>
          <a:p>
            <a:pPr marL="0" indent="0">
              <a:buNone/>
            </a:pPr>
            <a:r>
              <a:rPr lang="ja-JP" altLang="en-US" b="0" i="0" dirty="0">
                <a:solidFill>
                  <a:srgbClr val="333333"/>
                </a:solidFill>
                <a:effectLst/>
                <a:latin typeface="AvenirNextLTW01-Regular"/>
              </a:rPr>
              <a:t>「展示・催し物」→「常設展示」→「</a:t>
            </a:r>
            <a:r>
              <a:rPr lang="ja-JP" altLang="en-US" dirty="0">
                <a:solidFill>
                  <a:srgbClr val="333333"/>
                </a:solidFill>
                <a:latin typeface="AvenirNextLTW01-Regular"/>
                <a:ea typeface="游明朝" panose="02020400000000000000" pitchFamily="18" charset="-128"/>
                <a:cs typeface="Times New Roman" panose="02020603050405020304" pitchFamily="18" charset="0"/>
              </a:rPr>
              <a:t>５核兵器の危険性」</a:t>
            </a:r>
            <a:endParaRPr lang="en-US" altLang="ja-JP" dirty="0">
              <a:solidFill>
                <a:srgbClr val="333333"/>
              </a:solidFill>
              <a:latin typeface="AvenirNextLTW01-Regular"/>
              <a:ea typeface="游明朝" panose="02020400000000000000" pitchFamily="18" charset="-128"/>
              <a:cs typeface="Times New Roman" panose="02020603050405020304" pitchFamily="18" charset="0"/>
            </a:endParaRPr>
          </a:p>
          <a:p>
            <a:pPr marL="0" indent="0">
              <a:buNone/>
            </a:pPr>
            <a:r>
              <a:rPr lang="ja-JP" altLang="en-US" dirty="0">
                <a:ea typeface="游明朝" panose="02020400000000000000" pitchFamily="18" charset="-128"/>
                <a:cs typeface="Times New Roman" panose="02020603050405020304" pitchFamily="18" charset="0"/>
              </a:rPr>
              <a:t>・「５－２原子爆弾の脅威」→「５－２－４爆風」</a:t>
            </a:r>
            <a:endParaRPr lang="en-US" altLang="ja-JP" dirty="0">
              <a:ea typeface="游明朝" panose="02020400000000000000" pitchFamily="18" charset="-128"/>
              <a:cs typeface="Times New Roman" panose="02020603050405020304" pitchFamily="18" charset="0"/>
            </a:endParaRPr>
          </a:p>
          <a:p>
            <a:pPr marL="0" indent="0">
              <a:buNone/>
            </a:pPr>
            <a:r>
              <a:rPr lang="ja-JP" altLang="en-US" dirty="0">
                <a:ea typeface="游明朝" panose="02020400000000000000" pitchFamily="18" charset="-128"/>
                <a:cs typeface="Times New Roman" panose="02020603050405020304" pitchFamily="18" charset="0"/>
              </a:rPr>
              <a:t>・「この項目内の資料」→「建造物への爆風の影響」</a:t>
            </a:r>
            <a:endParaRPr lang="en-US" altLang="ja-JP" dirty="0">
              <a:ea typeface="游明朝" panose="02020400000000000000" pitchFamily="18" charset="-128"/>
              <a:cs typeface="Times New Roman" panose="02020603050405020304" pitchFamily="18" charset="0"/>
            </a:endParaRPr>
          </a:p>
          <a:p>
            <a:pPr marL="0" indent="0">
              <a:buNone/>
            </a:pPr>
            <a:endParaRPr lang="en-US" altLang="ja-JP" dirty="0">
              <a:ea typeface="游明朝" panose="02020400000000000000" pitchFamily="18" charset="-128"/>
              <a:cs typeface="Times New Roman" panose="02020603050405020304" pitchFamily="18" charset="0"/>
            </a:endParaRPr>
          </a:p>
          <a:p>
            <a:pPr marL="0" indent="0">
              <a:buNone/>
            </a:pPr>
            <a:r>
              <a:rPr lang="ja-JP" altLang="en-US" dirty="0">
                <a:hlinkClick r:id="rId3"/>
              </a:rPr>
              <a:t>広島平和記念資料館 </a:t>
            </a:r>
            <a:r>
              <a:rPr lang="en-US" altLang="ja-JP" dirty="0">
                <a:hlinkClick r:id="rId3"/>
              </a:rPr>
              <a:t>| </a:t>
            </a:r>
            <a:r>
              <a:rPr lang="ja-JP" altLang="en-US" dirty="0">
                <a:hlinkClick r:id="rId3"/>
              </a:rPr>
              <a:t>展示を見る </a:t>
            </a:r>
            <a:r>
              <a:rPr lang="en-US" altLang="ja-JP" dirty="0">
                <a:hlinkClick r:id="rId3"/>
              </a:rPr>
              <a:t>| </a:t>
            </a:r>
            <a:r>
              <a:rPr lang="ja-JP" altLang="en-US" dirty="0">
                <a:hlinkClick r:id="rId3"/>
              </a:rPr>
              <a:t>常設展示 </a:t>
            </a:r>
            <a:r>
              <a:rPr lang="en-US" altLang="ja-JP" dirty="0">
                <a:hlinkClick r:id="rId3"/>
              </a:rPr>
              <a:t>| 5 </a:t>
            </a:r>
            <a:r>
              <a:rPr lang="ja-JP" altLang="en-US" dirty="0">
                <a:hlinkClick r:id="rId3"/>
              </a:rPr>
              <a:t>核兵器の危険性 </a:t>
            </a:r>
            <a:r>
              <a:rPr lang="en-US" altLang="ja-JP" dirty="0">
                <a:hlinkClick r:id="rId3"/>
              </a:rPr>
              <a:t>| 5-2 </a:t>
            </a:r>
            <a:r>
              <a:rPr lang="ja-JP" altLang="en-US" dirty="0">
                <a:hlinkClick r:id="rId3"/>
              </a:rPr>
              <a:t>原子爆弾の脅威 </a:t>
            </a:r>
            <a:r>
              <a:rPr lang="en-US" altLang="ja-JP" dirty="0">
                <a:hlinkClick r:id="rId3"/>
              </a:rPr>
              <a:t>| 5-2-4 </a:t>
            </a:r>
            <a:r>
              <a:rPr lang="ja-JP" altLang="en-US" dirty="0">
                <a:hlinkClick r:id="rId3"/>
              </a:rPr>
              <a:t>爆風 </a:t>
            </a:r>
            <a:r>
              <a:rPr lang="en-US" altLang="ja-JP" dirty="0">
                <a:hlinkClick r:id="rId3"/>
              </a:rPr>
              <a:t>(hpmmuseum.jp)</a:t>
            </a:r>
            <a:endParaRPr lang="en-US" altLang="ja-JP" dirty="0">
              <a:ea typeface="游明朝" panose="02020400000000000000" pitchFamily="18" charset="-128"/>
              <a:cs typeface="Times New Roman" panose="02020603050405020304" pitchFamily="18" charset="0"/>
            </a:endParaRPr>
          </a:p>
        </p:txBody>
      </p:sp>
    </p:spTree>
    <p:extLst>
      <p:ext uri="{BB962C8B-B14F-4D97-AF65-F5344CB8AC3E}">
        <p14:creationId xmlns:p14="http://schemas.microsoft.com/office/powerpoint/2010/main" val="19258905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コンテンツ プレースホルダー 6">
            <a:extLst>
              <a:ext uri="{FF2B5EF4-FFF2-40B4-BE49-F238E27FC236}">
                <a16:creationId xmlns:a16="http://schemas.microsoft.com/office/drawing/2014/main" id="{8203B49F-1761-4377-AFD7-FDA37FC02C56}"/>
              </a:ext>
            </a:extLst>
          </p:cNvPr>
          <p:cNvPicPr>
            <a:picLocks noGrp="1" noChangeAspect="1"/>
          </p:cNvPicPr>
          <p:nvPr>
            <p:ph idx="1"/>
          </p:nvPr>
        </p:nvPicPr>
        <p:blipFill rotWithShape="1">
          <a:blip r:embed="rId2"/>
          <a:srcRect l="19432" t="36848" r="42498" b="36551"/>
          <a:stretch/>
        </p:blipFill>
        <p:spPr>
          <a:xfrm>
            <a:off x="4079858" y="2321404"/>
            <a:ext cx="5638666" cy="2215191"/>
          </a:xfrm>
        </p:spPr>
      </p:pic>
      <p:pic>
        <p:nvPicPr>
          <p:cNvPr id="5" name="図 4">
            <a:extLst>
              <a:ext uri="{FF2B5EF4-FFF2-40B4-BE49-F238E27FC236}">
                <a16:creationId xmlns:a16="http://schemas.microsoft.com/office/drawing/2014/main" id="{C5287F2E-5FF6-4C6E-95DB-EBD364593DC3}"/>
              </a:ext>
            </a:extLst>
          </p:cNvPr>
          <p:cNvPicPr>
            <a:picLocks noChangeAspect="1"/>
          </p:cNvPicPr>
          <p:nvPr/>
        </p:nvPicPr>
        <p:blipFill rotWithShape="1">
          <a:blip r:embed="rId3"/>
          <a:srcRect l="35000" t="24641" r="46786" b="19350"/>
          <a:stretch/>
        </p:blipFill>
        <p:spPr>
          <a:xfrm>
            <a:off x="187476" y="253616"/>
            <a:ext cx="3820080" cy="6604384"/>
          </a:xfrm>
          <a:prstGeom prst="rect">
            <a:avLst/>
          </a:prstGeom>
        </p:spPr>
      </p:pic>
    </p:spTree>
    <p:extLst>
      <p:ext uri="{BB962C8B-B14F-4D97-AF65-F5344CB8AC3E}">
        <p14:creationId xmlns:p14="http://schemas.microsoft.com/office/powerpoint/2010/main" val="34760855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8BBE24A-8EF1-4B3F-A0BB-4B756DC65137}"/>
              </a:ext>
            </a:extLst>
          </p:cNvPr>
          <p:cNvSpPr>
            <a:spLocks noGrp="1"/>
          </p:cNvSpPr>
          <p:nvPr>
            <p:ph type="title"/>
          </p:nvPr>
        </p:nvSpPr>
        <p:spPr/>
        <p:txBody>
          <a:bodyPr/>
          <a:lstStyle/>
          <a:p>
            <a:r>
              <a:rPr lang="ja-JP" altLang="en-US" dirty="0"/>
              <a:t>①原爆の特徴　イ　爆風</a:t>
            </a:r>
            <a:endParaRPr kumimoji="1" lang="ja-JP" altLang="en-US" dirty="0"/>
          </a:p>
        </p:txBody>
      </p:sp>
      <p:sp>
        <p:nvSpPr>
          <p:cNvPr id="3" name="コンテンツ プレースホルダー 2">
            <a:extLst>
              <a:ext uri="{FF2B5EF4-FFF2-40B4-BE49-F238E27FC236}">
                <a16:creationId xmlns:a16="http://schemas.microsoft.com/office/drawing/2014/main" id="{6EE6369B-F98B-4585-BDDB-F7263810B584}"/>
              </a:ext>
            </a:extLst>
          </p:cNvPr>
          <p:cNvSpPr>
            <a:spLocks noGrp="1"/>
          </p:cNvSpPr>
          <p:nvPr>
            <p:ph idx="1"/>
          </p:nvPr>
        </p:nvSpPr>
        <p:spPr/>
        <p:txBody>
          <a:bodyPr/>
          <a:lstStyle/>
          <a:p>
            <a:r>
              <a:rPr lang="ja-JP" altLang="en-US" dirty="0">
                <a:hlinkClick r:id="rId2"/>
              </a:rPr>
              <a:t>広島市公式ホームページ </a:t>
            </a:r>
            <a:r>
              <a:rPr lang="en-US" altLang="ja-JP" dirty="0">
                <a:hlinkClick r:id="rId2"/>
              </a:rPr>
              <a:t>(hiroshima.lg.jp)</a:t>
            </a:r>
            <a:r>
              <a:rPr kumimoji="1" lang="ja-JP" altLang="en-US" dirty="0"/>
              <a:t>→「原爆・平和」→「被爆の実相・復興・被爆者援護法等」→</a:t>
            </a:r>
            <a:r>
              <a:rPr lang="ja-JP" altLang="en-US" dirty="0"/>
              <a:t>「原爆被害の概要」→</a:t>
            </a:r>
            <a:r>
              <a:rPr lang="ja-JP" altLang="en-US" dirty="0">
                <a:hlinkClick r:id="rId3"/>
              </a:rPr>
              <a:t>爆風による被害 </a:t>
            </a:r>
            <a:r>
              <a:rPr lang="en-US" altLang="ja-JP" dirty="0">
                <a:hlinkClick r:id="rId3"/>
              </a:rPr>
              <a:t>- </a:t>
            </a:r>
            <a:r>
              <a:rPr lang="ja-JP" altLang="en-US" dirty="0">
                <a:hlinkClick r:id="rId3"/>
              </a:rPr>
              <a:t>広島市公式ホームページ </a:t>
            </a:r>
            <a:r>
              <a:rPr lang="en-US" altLang="ja-JP" dirty="0">
                <a:hlinkClick r:id="rId3"/>
              </a:rPr>
              <a:t>(hiroshima.lg.jp)</a:t>
            </a:r>
            <a:endParaRPr lang="en-US" altLang="ja-JP" dirty="0"/>
          </a:p>
          <a:p>
            <a:endParaRPr lang="en-US" altLang="ja-JP" dirty="0"/>
          </a:p>
          <a:p>
            <a:r>
              <a:rPr lang="en-US" altLang="ja-JP" dirty="0">
                <a:hlinkClick r:id="rId3"/>
              </a:rPr>
              <a:t>https://www.city.hiroshima.lg.jp/soshiki/48/9404.html</a:t>
            </a:r>
            <a:endParaRPr lang="en-US" altLang="ja-JP" dirty="0"/>
          </a:p>
          <a:p>
            <a:endParaRPr lang="en-US" altLang="ja-JP" dirty="0"/>
          </a:p>
        </p:txBody>
      </p:sp>
    </p:spTree>
    <p:extLst>
      <p:ext uri="{BB962C8B-B14F-4D97-AF65-F5344CB8AC3E}">
        <p14:creationId xmlns:p14="http://schemas.microsoft.com/office/powerpoint/2010/main" val="950890296"/>
      </p:ext>
    </p:extLst>
  </p:cSld>
  <p:clrMapOvr>
    <a:masterClrMapping/>
  </p:clrMapOvr>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973</TotalTime>
  <Words>3057</Words>
  <Application>Microsoft Office PowerPoint</Application>
  <PresentationFormat>A4 210 x 297 mm</PresentationFormat>
  <Paragraphs>217</Paragraphs>
  <Slides>63</Slides>
  <Notes>0</Notes>
  <HiddenSlides>0</HiddenSlides>
  <MMClips>0</MMClips>
  <ScaleCrop>false</ScaleCrop>
  <HeadingPairs>
    <vt:vector size="6" baseType="variant">
      <vt:variant>
        <vt:lpstr>使用されているフォント</vt:lpstr>
      </vt:variant>
      <vt:variant>
        <vt:i4>7</vt:i4>
      </vt:variant>
      <vt:variant>
        <vt:lpstr>テーマ</vt:lpstr>
      </vt:variant>
      <vt:variant>
        <vt:i4>1</vt:i4>
      </vt:variant>
      <vt:variant>
        <vt:lpstr>スライド タイトル</vt:lpstr>
      </vt:variant>
      <vt:variant>
        <vt:i4>63</vt:i4>
      </vt:variant>
    </vt:vector>
  </HeadingPairs>
  <TitlesOfParts>
    <vt:vector size="71" baseType="lpstr">
      <vt:lpstr>AvenirNextLTW01-Regular</vt:lpstr>
      <vt:lpstr>ヒラギノ角ゴ Pro</vt:lpstr>
      <vt:lpstr>游ゴシック</vt:lpstr>
      <vt:lpstr>游明朝</vt:lpstr>
      <vt:lpstr>Arial</vt:lpstr>
      <vt:lpstr>Calibri</vt:lpstr>
      <vt:lpstr>Calibri Light</vt:lpstr>
      <vt:lpstr>Office テーマ</vt:lpstr>
      <vt:lpstr>第１部 原爆をどう教えるか 児童生徒用</vt:lpstr>
      <vt:lpstr>今日から始める平和学習</vt:lpstr>
      <vt:lpstr>①原爆の特徴　ア　熱線</vt:lpstr>
      <vt:lpstr>PowerPoint プレゼンテーション</vt:lpstr>
      <vt:lpstr>①原爆の特徴　ア　熱線</vt:lpstr>
      <vt:lpstr>PowerPoint プレゼンテーション</vt:lpstr>
      <vt:lpstr>①原爆の特徴　イ　爆風</vt:lpstr>
      <vt:lpstr>PowerPoint プレゼンテーション</vt:lpstr>
      <vt:lpstr>①原爆の特徴　イ　爆風</vt:lpstr>
      <vt:lpstr>PowerPoint プレゼンテーション</vt:lpstr>
      <vt:lpstr>①原爆の特徴　ウ　放射線</vt:lpstr>
      <vt:lpstr>PowerPoint プレゼンテーション</vt:lpstr>
      <vt:lpstr>①原爆の特徴　ウ　放射線</vt:lpstr>
      <vt:lpstr>PowerPoint プレゼンテーション</vt:lpstr>
      <vt:lpstr>①原爆の特徴　ウ　放射線</vt:lpstr>
      <vt:lpstr>PowerPoint プレゼンテーション</vt:lpstr>
      <vt:lpstr>①原爆の特徴　ウ　放射線</vt:lpstr>
      <vt:lpstr>PowerPoint プレゼンテーション</vt:lpstr>
      <vt:lpstr>①原爆の特徴　ウ　放射線</vt:lpstr>
      <vt:lpstr>PowerPoint プレゼンテーション</vt:lpstr>
      <vt:lpstr>①原爆の特徴　エ　高熱火災</vt:lpstr>
      <vt:lpstr>PowerPoint プレゼンテーション</vt:lpstr>
      <vt:lpstr>原爆の特徴</vt:lpstr>
      <vt:lpstr>PowerPoint プレゼンテーション</vt:lpstr>
      <vt:lpstr>原爆の特徴</vt:lpstr>
      <vt:lpstr>PowerPoint プレゼンテーション</vt:lpstr>
      <vt:lpstr>②広島と長崎の被害　ア　広島 </vt:lpstr>
      <vt:lpstr>②広島と長崎の被害　ア　広島 </vt:lpstr>
      <vt:lpstr>PowerPoint プレゼンテーション</vt:lpstr>
      <vt:lpstr>②広島と長崎の被害　イ　長崎 </vt:lpstr>
      <vt:lpstr>PowerPoint プレゼンテーション</vt:lpstr>
      <vt:lpstr>今日から始める平和学習</vt:lpstr>
      <vt:lpstr>①各国の原爆開発について</vt:lpstr>
      <vt:lpstr>PowerPoint プレゼンテーション</vt:lpstr>
      <vt:lpstr>①各国の原爆開発について</vt:lpstr>
      <vt:lpstr>PowerPoint プレゼンテーション</vt:lpstr>
      <vt:lpstr>②アメリカの原爆開発について</vt:lpstr>
      <vt:lpstr>PowerPoint プレゼンテーション</vt:lpstr>
      <vt:lpstr>②アメリカの原爆開発について</vt:lpstr>
      <vt:lpstr>PowerPoint プレゼンテーション</vt:lpstr>
      <vt:lpstr>③原爆の種類について</vt:lpstr>
      <vt:lpstr>PowerPoint プレゼンテーション</vt:lpstr>
      <vt:lpstr>④日本への投下について 　　・反対した科学者もいたのか</vt:lpstr>
      <vt:lpstr>PowerPoint プレゼンテーション</vt:lpstr>
      <vt:lpstr>④日本への投下について 　　・投下目的は何か</vt:lpstr>
      <vt:lpstr>④日本への投下について 　　・投下目的は何か</vt:lpstr>
      <vt:lpstr>PowerPoint プレゼンテーション</vt:lpstr>
      <vt:lpstr>PowerPoint プレゼンテーション</vt:lpstr>
      <vt:lpstr>PowerPoint プレゼンテーション</vt:lpstr>
      <vt:lpstr>④日本への投下について 　　・投下目的は何か</vt:lpstr>
      <vt:lpstr>PowerPoint プレゼンテーション</vt:lpstr>
      <vt:lpstr>④日本への投下について 　　・投下目標はどこか</vt:lpstr>
      <vt:lpstr>PowerPoint プレゼンテーション</vt:lpstr>
      <vt:lpstr>⑤原爆投下までのアメリカの動き</vt:lpstr>
      <vt:lpstr>PowerPoint プレゼンテーション</vt:lpstr>
      <vt:lpstr>⑤原爆投下までのアメリカの動き</vt:lpstr>
      <vt:lpstr>PowerPoint プレゼンテーション</vt:lpstr>
      <vt:lpstr>⑥原爆投下とプレスコードについて</vt:lpstr>
      <vt:lpstr>PowerPoint プレゼンテーション</vt:lpstr>
      <vt:lpstr>⑥原爆投下とプレスコードについて</vt:lpstr>
      <vt:lpstr>PowerPoint プレゼンテーション</vt:lpstr>
      <vt:lpstr>⑥原爆投下とプレスコードについて</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第２部 原爆をどう教えるか</dc:title>
  <dc:creator>fumio tamada</dc:creator>
  <cp:lastModifiedBy>hh14</cp:lastModifiedBy>
  <cp:revision>49</cp:revision>
  <cp:lastPrinted>2021-06-25T05:22:33Z</cp:lastPrinted>
  <dcterms:created xsi:type="dcterms:W3CDTF">2021-05-01T01:02:41Z</dcterms:created>
  <dcterms:modified xsi:type="dcterms:W3CDTF">2021-06-25T05:22:37Z</dcterms:modified>
</cp:coreProperties>
</file>